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77" r:id="rId5"/>
    <p:sldId id="279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80" r:id="rId18"/>
    <p:sldId id="269" r:id="rId19"/>
    <p:sldId id="271" r:id="rId20"/>
    <p:sldId id="272" r:id="rId21"/>
    <p:sldId id="273" r:id="rId22"/>
    <p:sldId id="274" r:id="rId23"/>
    <p:sldId id="275" r:id="rId24"/>
    <p:sldId id="276" r:id="rId25"/>
    <p:sldId id="27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F35B401-4D66-4FBD-A1F4-331C3F827E7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1A684CD-7C1F-46E4-BB9A-120F904AB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B401-4D66-4FBD-A1F4-331C3F827E7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84CD-7C1F-46E4-BB9A-120F904AB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B401-4D66-4FBD-A1F4-331C3F827E7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84CD-7C1F-46E4-BB9A-120F904AB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35B401-4D66-4FBD-A1F4-331C3F827E7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A684CD-7C1F-46E4-BB9A-120F904ABB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F35B401-4D66-4FBD-A1F4-331C3F827E7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1A684CD-7C1F-46E4-BB9A-120F904AB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B401-4D66-4FBD-A1F4-331C3F827E7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84CD-7C1F-46E4-BB9A-120F904ABB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B401-4D66-4FBD-A1F4-331C3F827E7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84CD-7C1F-46E4-BB9A-120F904ABB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35B401-4D66-4FBD-A1F4-331C3F827E7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A684CD-7C1F-46E4-BB9A-120F904ABB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5B401-4D66-4FBD-A1F4-331C3F827E7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84CD-7C1F-46E4-BB9A-120F904AB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35B401-4D66-4FBD-A1F4-331C3F827E7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1A684CD-7C1F-46E4-BB9A-120F904ABB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F35B401-4D66-4FBD-A1F4-331C3F827E7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1A684CD-7C1F-46E4-BB9A-120F904ABB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35B401-4D66-4FBD-A1F4-331C3F827E73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1A684CD-7C1F-46E4-BB9A-120F904AB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art-spb.ru/keyword/konnyy_portre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art-spb.ru/keyword/semeynyy_portre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art-spb.ru/category/sharj_po_fot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art-spb.ru/keyword/zhanrovyy_portre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art-spb.ru/keyword/avtoportr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art-spb.ru/keyword/gruppovoy_portre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art-spb.ru/keyword/detskiy_portre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Легко ли нарисовать портрет?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Что такое портрет?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5103674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Подготовила Учитель ИЗО и МХК Смолина О.В.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МКОУ «</a:t>
            </a:r>
            <a:r>
              <a:rPr lang="ru-RU" b="1" dirty="0" err="1" smtClean="0">
                <a:solidFill>
                  <a:srgbClr val="FF0000"/>
                </a:solidFill>
              </a:rPr>
              <a:t>Новобатуринская</a:t>
            </a:r>
            <a:r>
              <a:rPr lang="ru-RU" b="1" dirty="0" smtClean="0">
                <a:solidFill>
                  <a:srgbClr val="FF0000"/>
                </a:solidFill>
              </a:rPr>
              <a:t> СОШ»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478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Исторический портрет</a:t>
            </a:r>
            <a:r>
              <a:rPr lang="ru-RU" dirty="0"/>
              <a:t> - портрет какого-либо исторического деятеля.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5785" y="1600200"/>
            <a:ext cx="4170430" cy="4873625"/>
          </a:xfrm>
        </p:spPr>
      </p:pic>
    </p:spTree>
    <p:extLst>
      <p:ext uri="{BB962C8B-B14F-4D97-AF65-F5344CB8AC3E}">
        <p14:creationId xmlns:p14="http://schemas.microsoft.com/office/powerpoint/2010/main" xmlns="" val="918944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hlinkClick r:id="rId2"/>
              </a:rPr>
              <a:t>Конный портрет</a:t>
            </a:r>
            <a:r>
              <a:rPr lang="ru-RU" dirty="0"/>
              <a:t> - разновидность парадного портрета.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556792"/>
            <a:ext cx="3960440" cy="5081831"/>
          </a:xfrm>
        </p:spPr>
      </p:pic>
    </p:spTree>
    <p:extLst>
      <p:ext uri="{BB962C8B-B14F-4D97-AF65-F5344CB8AC3E}">
        <p14:creationId xmlns:p14="http://schemas.microsoft.com/office/powerpoint/2010/main" xmlns="" val="2310932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hlinkClick r:id="rId2"/>
              </a:rPr>
              <a:t>Семейный портрет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4379" y="1600200"/>
            <a:ext cx="3853242" cy="4873625"/>
          </a:xfrm>
        </p:spPr>
      </p:pic>
    </p:spTree>
    <p:extLst>
      <p:ext uri="{BB962C8B-B14F-4D97-AF65-F5344CB8AC3E}">
        <p14:creationId xmlns:p14="http://schemas.microsoft.com/office/powerpoint/2010/main" xmlns="" val="1008898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hlinkClick r:id="rId2"/>
              </a:rPr>
              <a:t>Шарж</a:t>
            </a:r>
            <a:r>
              <a:rPr lang="ru-RU" dirty="0"/>
              <a:t> - сатирическое или добродушно-юмористическое изображение, в котором при соблюдении внешнего сходства изменены и выделены наиболее характерные черты человека.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780928"/>
            <a:ext cx="3096344" cy="3856657"/>
          </a:xfrm>
        </p:spPr>
      </p:pic>
    </p:spTree>
    <p:extLst>
      <p:ext uri="{BB962C8B-B14F-4D97-AF65-F5344CB8AC3E}">
        <p14:creationId xmlns:p14="http://schemas.microsoft.com/office/powerpoint/2010/main" xmlns="" val="2470022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hlinkClick r:id="rId2"/>
              </a:rPr>
              <a:t>Жанровый портрет</a:t>
            </a:r>
            <a:r>
              <a:rPr lang="ru-RU" dirty="0"/>
              <a:t> - портрет, где портретируемый представлен в смысловой и сюжетной взаимосвязи с окружающими его предметами быта, природой, архитектурой, людьми и т.п.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492896"/>
            <a:ext cx="4914733" cy="4268797"/>
          </a:xfrm>
        </p:spPr>
      </p:pic>
    </p:spTree>
    <p:extLst>
      <p:ext uri="{BB962C8B-B14F-4D97-AF65-F5344CB8AC3E}">
        <p14:creationId xmlns:p14="http://schemas.microsoft.com/office/powerpoint/2010/main" xmlns="" val="2633232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Поясной портрет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6458" y="1600200"/>
            <a:ext cx="3249083" cy="4873625"/>
          </a:xfrm>
        </p:spPr>
      </p:pic>
    </p:spTree>
    <p:extLst>
      <p:ext uri="{BB962C8B-B14F-4D97-AF65-F5344CB8AC3E}">
        <p14:creationId xmlns:p14="http://schemas.microsoft.com/office/powerpoint/2010/main" xmlns="" val="32334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</a:t>
            </a:r>
            <a:r>
              <a:rPr lang="ru-RU" dirty="0" smtClean="0"/>
              <a:t>ПОГРУДНЫЙ ПОРТРЕТ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4287" y="1600200"/>
            <a:ext cx="3513426" cy="4873625"/>
          </a:xfrm>
        </p:spPr>
      </p:pic>
    </p:spTree>
    <p:extLst>
      <p:ext uri="{BB962C8B-B14F-4D97-AF65-F5344CB8AC3E}">
        <p14:creationId xmlns:p14="http://schemas.microsoft.com/office/powerpoint/2010/main" xmlns="" val="3485162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Задание - приготовься отвечать на листе бумаги.</a:t>
            </a:r>
          </a:p>
          <a:p>
            <a:r>
              <a:rPr lang="ru-RU" dirty="0" smtClean="0"/>
              <a:t>Смотри внимательно.</a:t>
            </a:r>
          </a:p>
          <a:p>
            <a:r>
              <a:rPr lang="ru-RU" dirty="0" smtClean="0"/>
              <a:t>Работай самостоятельно.</a:t>
            </a:r>
          </a:p>
          <a:p>
            <a:r>
              <a:rPr lang="ru-RU" dirty="0" smtClean="0"/>
              <a:t>Не подсказывай другим.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8476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467600" cy="1008112"/>
          </a:xfrm>
        </p:spPr>
        <p:txBody>
          <a:bodyPr/>
          <a:lstStyle/>
          <a:p>
            <a:r>
              <a:rPr lang="ru-RU" dirty="0" smtClean="0"/>
              <a:t>Расставь числа правильно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297021"/>
            <a:ext cx="2191033" cy="26642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3961317"/>
            <a:ext cx="2127744" cy="27490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7082" y="1052736"/>
            <a:ext cx="2132027" cy="27886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399" y="3887385"/>
            <a:ext cx="2021210" cy="28296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3927709"/>
            <a:ext cx="2027319" cy="274904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268760"/>
            <a:ext cx="2016224" cy="2822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6136" y="34290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03848" y="32129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123728" y="35010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55576" y="609329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203848" y="609329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156176" y="60212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62982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499593" y="1916832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Изображение группы людей-родственников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499593" y="2636912"/>
            <a:ext cx="7620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Изображение художником самого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себя</a:t>
            </a:r>
          </a:p>
          <a:p>
            <a:pPr eaLnBrk="1" hangingPunct="1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Портрет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где портретируемый представлен в смысловой и сюжетной взаимосвязи с окружающими его предметами быта, природой, архитектурой, людьми и т.п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Сатирическое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или добродушно-юмористическое изображение, в котором при соблюдении внешнего сходства изменены и выделены наиболее характерные черты человека.</a:t>
            </a: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788294" y="982663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Каким видам портретного жанра соответствуют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следующая формулировка: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82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1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200" dirty="0"/>
              <a:t>Изображение </a:t>
            </a:r>
            <a:r>
              <a:rPr lang="ru-RU" sz="2200" dirty="0" smtClean="0"/>
              <a:t>какого-нибудь </a:t>
            </a:r>
            <a:r>
              <a:rPr lang="ru-RU" sz="2200" dirty="0"/>
              <a:t>человека на картине или </a:t>
            </a:r>
            <a:r>
              <a:rPr lang="ru-RU" sz="2000" dirty="0" smtClean="0"/>
              <a:t>фотографии-называется портрет</a:t>
            </a: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204864"/>
            <a:ext cx="2425854" cy="2736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73536" y="5068750"/>
            <a:ext cx="31683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Скобликова Лидия Павловна</a:t>
            </a:r>
          </a:p>
          <a:p>
            <a:r>
              <a:rPr lang="ru-RU" sz="1200" dirty="0" smtClean="0"/>
              <a:t>Знаменитая российская спортсменка(</a:t>
            </a:r>
            <a:r>
              <a:rPr lang="ru-RU" sz="1200" dirty="0" err="1" smtClean="0"/>
              <a:t>г.Челябинск</a:t>
            </a:r>
            <a:r>
              <a:rPr lang="ru-RU" sz="1200" dirty="0" smtClean="0"/>
              <a:t>), </a:t>
            </a:r>
            <a:r>
              <a:rPr lang="ru-RU" sz="1200" dirty="0"/>
              <a:t>единственная в мире шестикратная олимпийская чемпионка по скоростному бегу на коньках, абсолютная чемпионка </a:t>
            </a:r>
            <a:r>
              <a:rPr lang="ru-RU" sz="1200" dirty="0" smtClean="0"/>
              <a:t>мира.</a:t>
            </a:r>
            <a:endParaRPr lang="ru-RU" sz="1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3437" y="910139"/>
            <a:ext cx="2071263" cy="2478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13906" y="338835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Бажов Павел Петрович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822" y="1503122"/>
            <a:ext cx="2211163" cy="35010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97272" y="5297726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Инга </a:t>
            </a:r>
            <a:r>
              <a:rPr lang="ru-RU" b="1" dirty="0" smtClean="0"/>
              <a:t>Стрелкова-</a:t>
            </a:r>
            <a:r>
              <a:rPr lang="ru-RU" b="1" dirty="0" err="1" smtClean="0"/>
              <a:t>Оболдина</a:t>
            </a:r>
            <a:endParaRPr lang="ru-RU" b="1" dirty="0" smtClean="0"/>
          </a:p>
          <a:p>
            <a:r>
              <a:rPr lang="ru-RU" sz="1200" dirty="0"/>
              <a:t> </a:t>
            </a:r>
            <a:r>
              <a:rPr lang="ru-RU" sz="1200" dirty="0" smtClean="0"/>
              <a:t>«Заслуженная </a:t>
            </a:r>
            <a:r>
              <a:rPr lang="ru-RU" sz="1200" dirty="0"/>
              <a:t>артистка Российской Федерации" 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Родилась в г. Кыштым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3933056"/>
            <a:ext cx="2831976" cy="16283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40152" y="570944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Светлана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Камынина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(г. Челябинск, роли в картинах: "Простые вещи", "Интерны", "Бумер2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") Родилась в Челябинске.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5910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774879" y="486177"/>
            <a:ext cx="7848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rgbClr val="0000FF"/>
                </a:solidFill>
              </a:rPr>
              <a:t>Соедини изображение с названием вида портретного жанра</a:t>
            </a:r>
          </a:p>
        </p:txBody>
      </p:sp>
      <p:pic>
        <p:nvPicPr>
          <p:cNvPr id="4" name="Рисунок 3" descr="аргунов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51819"/>
            <a:ext cx="15382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9179" y="1851819"/>
            <a:ext cx="14478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" descr="рубенс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7848" y="1897857"/>
            <a:ext cx="15001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17"/>
          <p:cNvSpPr>
            <a:spLocks noChangeArrowheads="1"/>
          </p:cNvSpPr>
          <p:nvPr/>
        </p:nvSpPr>
        <p:spPr bwMode="auto">
          <a:xfrm>
            <a:off x="533400" y="4769744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Семейный</a:t>
            </a:r>
          </a:p>
        </p:txBody>
      </p: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2514600" y="5029200"/>
            <a:ext cx="11025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Детский 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15"/>
          <p:cNvSpPr>
            <a:spLocks noChangeArrowheads="1"/>
          </p:cNvSpPr>
          <p:nvPr/>
        </p:nvSpPr>
        <p:spPr bwMode="auto">
          <a:xfrm>
            <a:off x="4495800" y="5029200"/>
            <a:ext cx="18043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Исторический 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6767848" y="5001181"/>
            <a:ext cx="14840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Погрудный</a:t>
            </a:r>
            <a:r>
              <a:rPr lang="ru-R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431" y="1908279"/>
            <a:ext cx="1976830" cy="19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305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03 0.13321 L -0.01736 0.310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88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324 L -0.02916 0.3154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15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94 0.11101 L -0.71527 0.310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17" y="9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495300" y="694173"/>
            <a:ext cx="8267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0000FF"/>
                </a:solidFill>
              </a:rPr>
              <a:t>Есть ли среди представленных портретов семейный портрет? </a:t>
            </a:r>
          </a:p>
          <a:p>
            <a:pPr algn="ctr" eaLnBrk="1" hangingPunct="1"/>
            <a:r>
              <a:rPr lang="ru-RU" sz="2000" b="1" dirty="0">
                <a:solidFill>
                  <a:srgbClr val="0000FF"/>
                </a:solidFill>
              </a:rPr>
              <a:t>Поясни  свой ответ.</a:t>
            </a:r>
          </a:p>
        </p:txBody>
      </p:sp>
      <p:pic>
        <p:nvPicPr>
          <p:cNvPr id="3" name="Рисунок 4" descr="девушка с телёнком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67731"/>
            <a:ext cx="2667000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4" descr="Автопортрет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866900"/>
            <a:ext cx="23749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D:\мхк\рассказы о художниках\Боровиковский\Боровиковский3\borovikovskii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67731"/>
            <a:ext cx="281940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95300" y="5675313"/>
            <a:ext cx="2590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dirty="0">
                <a:solidFill>
                  <a:prstClr val="black"/>
                </a:solidFill>
              </a:rPr>
              <a:t>А. Венецианов.</a:t>
            </a:r>
          </a:p>
          <a:p>
            <a:pPr algn="ctr" eaLnBrk="1" hangingPunct="1"/>
            <a:r>
              <a:rPr lang="ru-RU" sz="1400" dirty="0">
                <a:solidFill>
                  <a:prstClr val="black"/>
                </a:solidFill>
              </a:rPr>
              <a:t>Девушка с телёнком.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429000" y="50292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dirty="0">
                <a:solidFill>
                  <a:prstClr val="black"/>
                </a:solidFill>
              </a:rPr>
              <a:t>В. Тропинин.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  <a:p>
            <a:pPr algn="ctr" eaLnBrk="1" hangingPunct="1"/>
            <a:r>
              <a:rPr lang="ru-RU" sz="1400" dirty="0">
                <a:solidFill>
                  <a:prstClr val="black"/>
                </a:solidFill>
              </a:rPr>
              <a:t>Автопортрет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5943600" y="5675313"/>
            <a:ext cx="2819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dirty="0">
                <a:solidFill>
                  <a:prstClr val="black"/>
                </a:solidFill>
              </a:rPr>
              <a:t>В. </a:t>
            </a:r>
            <a:r>
              <a:rPr lang="ru-RU" sz="1600" dirty="0" err="1">
                <a:solidFill>
                  <a:prstClr val="black"/>
                </a:solidFill>
              </a:rPr>
              <a:t>Боровиковский</a:t>
            </a:r>
            <a:r>
              <a:rPr lang="ru-RU" sz="1600" dirty="0">
                <a:solidFill>
                  <a:prstClr val="black"/>
                </a:solidFill>
              </a:rPr>
              <a:t>.</a:t>
            </a:r>
          </a:p>
          <a:p>
            <a:pPr algn="ctr" eaLnBrk="1" hangingPunct="1"/>
            <a:r>
              <a:rPr lang="ru-RU" sz="1400" dirty="0">
                <a:solidFill>
                  <a:prstClr val="black"/>
                </a:solidFill>
              </a:rPr>
              <a:t>Портрет сестёр Гагариных.</a:t>
            </a:r>
          </a:p>
        </p:txBody>
      </p:sp>
    </p:spTree>
    <p:extLst>
      <p:ext uri="{BB962C8B-B14F-4D97-AF65-F5344CB8AC3E}">
        <p14:creationId xmlns:p14="http://schemas.microsoft.com/office/powerpoint/2010/main" xmlns="" val="2990486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1288960" y="599039"/>
            <a:ext cx="762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/>
              <a:t>Какой из этих портретов </a:t>
            </a:r>
            <a:r>
              <a:rPr lang="ru-RU" sz="2400" b="1" dirty="0" smtClean="0"/>
              <a:t>групповой?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14" y="1268759"/>
            <a:ext cx="1583721" cy="20031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4218" y="342764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7" y="4271591"/>
            <a:ext cx="3024336" cy="24119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266147"/>
            <a:ext cx="2521200" cy="20246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548" y="1320095"/>
            <a:ext cx="1498682" cy="195177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7" y="4200112"/>
            <a:ext cx="2504256" cy="24833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59832" y="342764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491880" y="6309320"/>
            <a:ext cx="432048" cy="37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7164288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411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1146220" y="476518"/>
            <a:ext cx="762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/>
              <a:t>Какой из представленных портретов </a:t>
            </a:r>
            <a:r>
              <a:rPr lang="ru-RU" sz="2000" b="1" dirty="0" smtClean="0"/>
              <a:t>семейный?</a:t>
            </a:r>
          </a:p>
          <a:p>
            <a:pPr algn="ctr" eaLnBrk="1" hangingPunct="1"/>
            <a:r>
              <a:rPr lang="ru-RU" sz="2000" b="1" dirty="0" smtClean="0"/>
              <a:t> </a:t>
            </a:r>
            <a:r>
              <a:rPr lang="ru-RU" sz="2000" b="1" dirty="0"/>
              <a:t>Поясни свой ответ.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060281" y="5769490"/>
            <a:ext cx="19050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dirty="0">
                <a:solidFill>
                  <a:prstClr val="black"/>
                </a:solidFill>
              </a:rPr>
              <a:t>В. Тропинин.</a:t>
            </a:r>
          </a:p>
          <a:p>
            <a:pPr algn="ctr" eaLnBrk="1" hangingPunct="1"/>
            <a:r>
              <a:rPr lang="ru-RU" sz="1400" dirty="0">
                <a:solidFill>
                  <a:prstClr val="black"/>
                </a:solidFill>
              </a:rPr>
              <a:t>Кружевница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632120" y="5788249"/>
            <a:ext cx="18288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dirty="0">
                <a:solidFill>
                  <a:prstClr val="black"/>
                </a:solidFill>
              </a:rPr>
              <a:t>В. Тропинин.</a:t>
            </a:r>
          </a:p>
          <a:p>
            <a:pPr algn="ctr" eaLnBrk="1" hangingPunct="1"/>
            <a:r>
              <a:rPr lang="ru-RU" sz="1400" dirty="0">
                <a:solidFill>
                  <a:prstClr val="black"/>
                </a:solidFill>
              </a:rPr>
              <a:t>Портрет сына</a:t>
            </a:r>
          </a:p>
        </p:txBody>
      </p:sp>
      <p:pic>
        <p:nvPicPr>
          <p:cNvPr id="7" name="Рисунок 2" descr="Кружевница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1163" y="1595863"/>
            <a:ext cx="3043237" cy="388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613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6820" y="1595862"/>
            <a:ext cx="2819400" cy="387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51043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0449" y="3580253"/>
            <a:ext cx="192722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963" y="3562118"/>
            <a:ext cx="212725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9891" y="3562119"/>
            <a:ext cx="2242739" cy="298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7674" y="898146"/>
            <a:ext cx="3284687" cy="225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05629" y="446282"/>
            <a:ext cx="5254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Какие здесь жанры представлены?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3984" y="1246415"/>
            <a:ext cx="50204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FF"/>
                </a:solidFill>
              </a:rPr>
              <a:t>Сказка, портрет, натюрморт и «марина»-</a:t>
            </a:r>
          </a:p>
          <a:p>
            <a:pPr algn="just"/>
            <a:r>
              <a:rPr lang="ru-RU" sz="1600" b="1" dirty="0" smtClean="0">
                <a:solidFill>
                  <a:srgbClr val="0000FF"/>
                </a:solidFill>
              </a:rPr>
              <a:t>В жанрах искусство живёт на картинах.</a:t>
            </a:r>
          </a:p>
          <a:p>
            <a:pPr algn="just"/>
            <a:r>
              <a:rPr lang="ru-RU" sz="1600" b="1" dirty="0" smtClean="0">
                <a:solidFill>
                  <a:srgbClr val="0000FF"/>
                </a:solidFill>
              </a:rPr>
              <a:t>Чтоб человеком культурным считаться,</a:t>
            </a:r>
          </a:p>
          <a:p>
            <a:pPr algn="just"/>
            <a:r>
              <a:rPr lang="ru-RU" sz="1600" b="1" dirty="0" smtClean="0">
                <a:solidFill>
                  <a:srgbClr val="0000FF"/>
                </a:solidFill>
              </a:rPr>
              <a:t>Должен ты в жанрах легко разбираться.</a:t>
            </a:r>
            <a:endParaRPr lang="ru-RU" sz="16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52120" y="328498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616530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6165304"/>
            <a:ext cx="360040" cy="383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388424" y="61653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549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6529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</a:t>
            </a:r>
            <a:r>
              <a:rPr lang="ru-RU" sz="2200" dirty="0" smtClean="0"/>
              <a:t>Что здесь лишнее?</a:t>
            </a:r>
            <a:br>
              <a:rPr lang="ru-RU" sz="2200" dirty="0" smtClean="0"/>
            </a:br>
            <a:r>
              <a:rPr lang="ru-RU" sz="2200" dirty="0" smtClean="0"/>
              <a:t>напиши жанры представленных портретов.</a:t>
            </a:r>
            <a:br>
              <a:rPr lang="ru-RU" sz="2200" dirty="0" smtClean="0"/>
            </a:br>
            <a:r>
              <a:rPr lang="ru-RU" sz="2200" dirty="0" smtClean="0"/>
              <a:t>(если ты узнаёшь этих людей, то запиши фамилии).</a:t>
            </a: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052737"/>
            <a:ext cx="2031063" cy="27421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196752"/>
            <a:ext cx="1872208" cy="25586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751" y="4307235"/>
            <a:ext cx="1872208" cy="23246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9" y="4725143"/>
            <a:ext cx="1599014" cy="21328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4730" y="3134413"/>
            <a:ext cx="3448831" cy="27504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5855" y="3755436"/>
            <a:ext cx="867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26369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876256" y="3940102"/>
            <a:ext cx="576064" cy="367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483768" y="63093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172400" y="630932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6186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50891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Как ты считаешь, какой портрет лишний?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633935"/>
            <a:ext cx="2134344" cy="28884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620688"/>
            <a:ext cx="2056022" cy="30689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234989"/>
            <a:ext cx="1718830" cy="2420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3650213"/>
            <a:ext cx="2592288" cy="31366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3679159"/>
            <a:ext cx="2089598" cy="31077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1560" y="321297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2996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67744" y="609329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72" y="6277962"/>
            <a:ext cx="360040" cy="37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316416" y="61653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6790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467600" cy="436910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Как ты считаешь, какой портрет лишний</a:t>
            </a:r>
            <a:r>
              <a:rPr lang="ru-RU" sz="1800" dirty="0" smtClean="0"/>
              <a:t>?</a:t>
            </a:r>
            <a:br>
              <a:rPr lang="ru-RU" sz="1800" dirty="0" smtClean="0"/>
            </a:br>
            <a:r>
              <a:rPr lang="ru-RU" sz="1800" dirty="0" smtClean="0"/>
              <a:t>Можно ли отнести все изображения к жанру портрет?</a:t>
            </a:r>
            <a:br>
              <a:rPr lang="ru-RU" sz="1800" dirty="0" smtClean="0"/>
            </a:br>
            <a:endParaRPr lang="ru-RU" sz="1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276311"/>
            <a:ext cx="1492701" cy="25407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3483318"/>
            <a:ext cx="2749390" cy="32129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1438733"/>
            <a:ext cx="1760984" cy="27823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4221088"/>
            <a:ext cx="1562280" cy="24208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0150" y="836712"/>
            <a:ext cx="1793758" cy="266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13686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/>
              <a:t>по </a:t>
            </a:r>
            <a:r>
              <a:rPr lang="ru-RU" b="1" smtClean="0"/>
              <a:t>очереди</a:t>
            </a:r>
            <a:r>
              <a:rPr lang="ru-RU" b="1"/>
              <a:t> </a:t>
            </a:r>
            <a:r>
              <a:rPr lang="ru-RU" smtClean="0"/>
              <a:t>высказываемся </a:t>
            </a:r>
            <a:r>
              <a:rPr lang="ru-RU"/>
              <a:t>одним предложением, выбирая начало фразы из рефлексивного экрана на доске: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сегодня я узнал…</a:t>
            </a:r>
          </a:p>
          <a:p>
            <a:r>
              <a:rPr lang="ru-RU" dirty="0"/>
              <a:t>было интересно…</a:t>
            </a:r>
          </a:p>
          <a:p>
            <a:r>
              <a:rPr lang="ru-RU" dirty="0"/>
              <a:t>было трудно…</a:t>
            </a:r>
          </a:p>
          <a:p>
            <a:r>
              <a:rPr lang="ru-RU" dirty="0"/>
              <a:t>я выполнял задания…</a:t>
            </a:r>
          </a:p>
          <a:p>
            <a:r>
              <a:rPr lang="ru-RU" dirty="0"/>
              <a:t>я понял, что…</a:t>
            </a:r>
          </a:p>
          <a:p>
            <a:r>
              <a:rPr lang="ru-RU" dirty="0"/>
              <a:t>теперь я могу…</a:t>
            </a:r>
          </a:p>
          <a:p>
            <a:r>
              <a:rPr lang="ru-RU" dirty="0"/>
              <a:t>я почувствовал, что…</a:t>
            </a:r>
          </a:p>
          <a:p>
            <a:r>
              <a:rPr lang="ru-RU" dirty="0"/>
              <a:t>я приобрел…</a:t>
            </a:r>
          </a:p>
          <a:p>
            <a:r>
              <a:rPr lang="ru-RU" dirty="0"/>
              <a:t>я научился…</a:t>
            </a:r>
          </a:p>
          <a:p>
            <a:r>
              <a:rPr lang="ru-RU" dirty="0"/>
              <a:t>у меня получилось …</a:t>
            </a:r>
          </a:p>
          <a:p>
            <a:r>
              <a:rPr lang="ru-RU" dirty="0"/>
              <a:t>я смог…</a:t>
            </a:r>
          </a:p>
          <a:p>
            <a:r>
              <a:rPr lang="ru-RU" dirty="0"/>
              <a:t>я попробую…</a:t>
            </a:r>
          </a:p>
          <a:p>
            <a:r>
              <a:rPr lang="ru-RU" dirty="0"/>
              <a:t>меня удивило…</a:t>
            </a:r>
          </a:p>
          <a:p>
            <a:r>
              <a:rPr lang="ru-RU" dirty="0"/>
              <a:t>урок дал мне для жизни…</a:t>
            </a:r>
          </a:p>
          <a:p>
            <a:r>
              <a:rPr lang="ru-RU" dirty="0"/>
              <a:t>мне захотелось…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496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ru-RU" dirty="0"/>
              <a:t>Как вы думаете, кто эти люди?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71328"/>
            <a:ext cx="2543175" cy="3209925"/>
          </a:xfrm>
        </p:spPr>
      </p:pic>
      <p:sp>
        <p:nvSpPr>
          <p:cNvPr id="5" name="TextBox 4"/>
          <p:cNvSpPr txBox="1"/>
          <p:nvPr/>
        </p:nvSpPr>
        <p:spPr>
          <a:xfrm>
            <a:off x="395536" y="488778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Левицкий, Дмитрий Григорьевич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1616418"/>
            <a:ext cx="2331224" cy="3077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9340" y="4904293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Рокотов </a:t>
            </a:r>
            <a:r>
              <a:rPr lang="ru-RU" dirty="0"/>
              <a:t>Фёдор Степанович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46149" y="479715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Брюллов </a:t>
            </a:r>
            <a:r>
              <a:rPr lang="ru-RU" dirty="0"/>
              <a:t>Карл Павлович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59" y="1628800"/>
            <a:ext cx="2612195" cy="305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9267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24744"/>
            <a:ext cx="1512962" cy="1872478"/>
          </a:xfrm>
        </p:spPr>
      </p:pic>
      <p:sp>
        <p:nvSpPr>
          <p:cNvPr id="5" name="TextBox 4"/>
          <p:cNvSpPr txBox="1"/>
          <p:nvPr/>
        </p:nvSpPr>
        <p:spPr>
          <a:xfrm>
            <a:off x="539552" y="3140968"/>
            <a:ext cx="1512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Дмитрий Левицкий Портрет Прокофия </a:t>
            </a:r>
            <a:r>
              <a:rPr lang="ru-RU" sz="1200" dirty="0" err="1"/>
              <a:t>Акинфиевича</a:t>
            </a:r>
            <a:r>
              <a:rPr lang="ru-RU" sz="1200" dirty="0"/>
              <a:t> Демидова. 1773 г. Третьяковская галерея.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6298" y="1124744"/>
            <a:ext cx="1590365" cy="2276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16215" y="3501008"/>
            <a:ext cx="22156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Рокотов Федор Степанович Портрет Никиты </a:t>
            </a:r>
            <a:r>
              <a:rPr lang="ru-RU" sz="1200" dirty="0" err="1"/>
              <a:t>Акинфиевича</a:t>
            </a:r>
            <a:r>
              <a:rPr lang="ru-RU" sz="1200" dirty="0"/>
              <a:t> Демидова 1760-е холст, масло 58,5 х 47 см. Пермская государственная картинная галерея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4188" y="835499"/>
            <a:ext cx="1982995" cy="24831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426273"/>
            <a:ext cx="2003244" cy="276388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39952" y="5292136"/>
            <a:ext cx="1931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К. Брюллов(1794-1881). Портрет </a:t>
            </a:r>
            <a:r>
              <a:rPr lang="ru-RU" sz="1200" dirty="0" err="1"/>
              <a:t>А.Н.Демидова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226298" y="3645024"/>
            <a:ext cx="1590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Дмитрий Левицкий Портрет Прокофия </a:t>
            </a:r>
            <a:r>
              <a:rPr lang="ru-RU" sz="1200" dirty="0" err="1"/>
              <a:t>Акинфиевича</a:t>
            </a:r>
            <a:r>
              <a:rPr lang="ru-RU" sz="1200" dirty="0"/>
              <a:t> Демидова.</a:t>
            </a:r>
          </a:p>
        </p:txBody>
      </p:sp>
    </p:spTree>
    <p:extLst>
      <p:ext uri="{BB962C8B-B14F-4D97-AF65-F5344CB8AC3E}">
        <p14:creationId xmlns:p14="http://schemas.microsoft.com/office/powerpoint/2010/main" xmlns="" val="2794564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2674640" cy="3528392"/>
          </a:xfrm>
        </p:spPr>
        <p:txBody>
          <a:bodyPr>
            <a:normAutofit/>
          </a:bodyPr>
          <a:lstStyle/>
          <a:p>
            <a:r>
              <a:rPr lang="ru-RU" sz="1400" b="1" dirty="0"/>
              <a:t>Никита </a:t>
            </a:r>
            <a:r>
              <a:rPr lang="ru-RU" sz="1400" b="1" dirty="0" err="1"/>
              <a:t>Д</a:t>
            </a:r>
            <a:r>
              <a:rPr lang="ru-RU" sz="1400" b="1" dirty="0" err="1" smtClean="0"/>
              <a:t>емидович</a:t>
            </a:r>
            <a:r>
              <a:rPr lang="ru-RU" sz="1400" b="1" dirty="0" smtClean="0"/>
              <a:t> Демидов </a:t>
            </a:r>
            <a:r>
              <a:rPr lang="ru-RU" sz="1400" b="1" dirty="0"/>
              <a:t>(1656-1725)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Горнозаводчик, "кузнец, оружейного дела мастер", родоначальник династии Демидовых, один из основоположников металлургической промышленности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России.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Выдающимся вкладом Никиты Демидова в развитие отечественной металлургии явилась его деятельность по освоению Урала.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59832" y="2132856"/>
            <a:ext cx="3136776" cy="4873752"/>
          </a:xfrm>
        </p:spPr>
        <p:txBody>
          <a:bodyPr>
            <a:normAutofit/>
          </a:bodyPr>
          <a:lstStyle/>
          <a:p>
            <a:r>
              <a:rPr lang="ru-RU" sz="1300" b="1" dirty="0" err="1"/>
              <a:t>Акинфий</a:t>
            </a:r>
            <a:r>
              <a:rPr lang="ru-RU" sz="1300" b="1" dirty="0"/>
              <a:t> Никитич Демидов (1678-1745)</a:t>
            </a:r>
            <a:endParaRPr lang="ru-RU" sz="1300" dirty="0"/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Горнозаводчик. Один из основателей металлургической промышленности России. Старший сын родоначальника династии Демидовых - Никиты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Демидовича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Демидова.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рибывает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Урал, где проявляет поистине выдающиеся организаторские способности, быстро превратив некогда неприбыльный завод в передовое предприятие. За период с 1702 по 1722 г. вместе с отцом строит и пускает еще 5 заводов, а в 1725 г. вводит в строй самый крупный в Европе Нижнетагильский чугуноплавильный и железоделательный завод.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00192" y="2708920"/>
            <a:ext cx="24482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Никита </a:t>
            </a:r>
            <a:r>
              <a:rPr lang="ru-RU" sz="1200" b="1" dirty="0" err="1"/>
              <a:t>Акинфиевич</a:t>
            </a:r>
            <a:r>
              <a:rPr lang="ru-RU" sz="1200" b="1" dirty="0"/>
              <a:t> Демидов (1724-1789</a:t>
            </a:r>
            <a:r>
              <a:rPr lang="ru-RU" sz="1200" b="1" dirty="0" smtClean="0"/>
              <a:t>)</a:t>
            </a:r>
            <a:r>
              <a:rPr lang="ru-RU" sz="1200" dirty="0"/>
              <a:t> </a:t>
            </a:r>
            <a:endParaRPr lang="ru-RU" sz="1200" dirty="0" smtClean="0"/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Зачинатель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художественного образования на Урале. При его покровительстве и поощрении в принадлежащей ему нижнетагильской вотчине активно развивались художественные промыслы, особенно художественное чугунное литье и лаковая роспись по металлу. 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02470"/>
            <a:ext cx="1746488" cy="22704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19" y="188640"/>
            <a:ext cx="1480291" cy="1887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156597"/>
            <a:ext cx="1728192" cy="221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52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67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Какие вы знаете жанры портрета?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628800"/>
            <a:ext cx="4204918" cy="4873625"/>
          </a:xfrm>
        </p:spPr>
      </p:pic>
    </p:spTree>
    <p:extLst>
      <p:ext uri="{BB962C8B-B14F-4D97-AF65-F5344CB8AC3E}">
        <p14:creationId xmlns:p14="http://schemas.microsoft.com/office/powerpoint/2010/main" xmlns="" val="2032259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>
                <a:hlinkClick r:id="rId2"/>
              </a:rPr>
              <a:t>Автопортрет</a:t>
            </a:r>
            <a:r>
              <a:rPr lang="ru-RU" dirty="0"/>
              <a:t> - графическое, живописное или скульптурное изображение художника, выполненное им самим с помощью зеркала или системы зеркал.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692680"/>
            <a:ext cx="1440160" cy="197366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2311783"/>
            <a:ext cx="1308877" cy="1785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8063" y="4097091"/>
            <a:ext cx="1308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Василий Иванович Суриков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0250" y="2276872"/>
            <a:ext cx="1660178" cy="19332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85179" y="4210121"/>
            <a:ext cx="1436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Марк Захарович Шагал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5581" y="2564904"/>
            <a:ext cx="1623960" cy="18375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1600" y="4797152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Леонардо </a:t>
            </a:r>
            <a:r>
              <a:rPr lang="ru-RU" dirty="0"/>
              <a:t>д</a:t>
            </a:r>
            <a:r>
              <a:rPr lang="ru-RU" dirty="0" smtClean="0"/>
              <a:t>а Винчи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165581" y="4558756"/>
            <a:ext cx="1623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Винсент Ван Гог</a:t>
            </a:r>
          </a:p>
        </p:txBody>
      </p:sp>
    </p:spTree>
    <p:extLst>
      <p:ext uri="{BB962C8B-B14F-4D97-AF65-F5344CB8AC3E}">
        <p14:creationId xmlns:p14="http://schemas.microsoft.com/office/powerpoint/2010/main" xmlns="" val="1954504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hlinkClick r:id="rId2"/>
              </a:rPr>
              <a:t>Групповой портрет</a:t>
            </a:r>
            <a:r>
              <a:rPr lang="ru-RU" dirty="0"/>
              <a:t> - портрет, включающий не менее трех персонажей.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01" y="1600200"/>
            <a:ext cx="6938997" cy="4873625"/>
          </a:xfrm>
        </p:spPr>
      </p:pic>
    </p:spTree>
    <p:extLst>
      <p:ext uri="{BB962C8B-B14F-4D97-AF65-F5344CB8AC3E}">
        <p14:creationId xmlns:p14="http://schemas.microsoft.com/office/powerpoint/2010/main" xmlns="" val="385369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hlinkClick r:id="rId2"/>
              </a:rPr>
              <a:t>Детский портрет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0183" y="1600200"/>
            <a:ext cx="4901634" cy="4873625"/>
          </a:xfrm>
        </p:spPr>
      </p:pic>
    </p:spTree>
    <p:extLst>
      <p:ext uri="{BB962C8B-B14F-4D97-AF65-F5344CB8AC3E}">
        <p14:creationId xmlns:p14="http://schemas.microsoft.com/office/powerpoint/2010/main" xmlns="" val="27947529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341</TotalTime>
  <Words>582</Words>
  <Application>Microsoft Office PowerPoint</Application>
  <PresentationFormat>Экран (4:3)</PresentationFormat>
  <Paragraphs>121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Эркер</vt:lpstr>
      <vt:lpstr>Легко ли нарисовать портрет?</vt:lpstr>
      <vt:lpstr>Изображение какого-нибудь человека на картине или фотографии-называется портрет</vt:lpstr>
      <vt:lpstr>Как вы думаете, кто эти люди?</vt:lpstr>
      <vt:lpstr>Слайд 4</vt:lpstr>
      <vt:lpstr>Никита Демидович Демидов (1656-1725) Горнозаводчик, "кузнец, оружейного дела мастер", родоначальник династии Демидовых, один из основоположников металлургической промышленности России. Выдающимся вкладом Никиты Демидова в развитие отечественной металлургии явилась его деятельность по освоению Урала.. </vt:lpstr>
      <vt:lpstr>Какие вы знаете жанры портрета?</vt:lpstr>
      <vt:lpstr>Автопортрет - графическое, живописное или скульптурное изображение художника, выполненное им самим с помощью зеркала или системы зеркал.</vt:lpstr>
      <vt:lpstr>Групповой портрет - портрет, включающий не менее трех персонажей.</vt:lpstr>
      <vt:lpstr>Детский портрет</vt:lpstr>
      <vt:lpstr>Исторический портрет - портрет какого-либо исторического деятеля.</vt:lpstr>
      <vt:lpstr>Конный портрет - разновидность парадного портрета.</vt:lpstr>
      <vt:lpstr>Семейный портрет</vt:lpstr>
      <vt:lpstr>Шарж - сатирическое или добродушно-юмористическое изображение, в котором при соблюдении внешнего сходства изменены и выделены наиболее характерные черты человека.</vt:lpstr>
      <vt:lpstr>Жанровый портрет - портрет, где портретируемый представлен в смысловой и сюжетной взаимосвязи с окружающими его предметами быта, природой, архитектурой, людьми и т.п.</vt:lpstr>
      <vt:lpstr>Поясной портрет</vt:lpstr>
      <vt:lpstr>             ПОГРУДНЫЙ ПОРТРЕТ</vt:lpstr>
      <vt:lpstr>Слайд 17</vt:lpstr>
      <vt:lpstr>Расставь числа правильно</vt:lpstr>
      <vt:lpstr>Слайд 19</vt:lpstr>
      <vt:lpstr>Слайд 20</vt:lpstr>
      <vt:lpstr>Слайд 21</vt:lpstr>
      <vt:lpstr>Слайд 22</vt:lpstr>
      <vt:lpstr>Слайд 23</vt:lpstr>
      <vt:lpstr>Слайд 24</vt:lpstr>
      <vt:lpstr>     Что здесь лишнее? напиши жанры представленных портретов. (если ты узнаёшь этих людей, то запиши фамилии).</vt:lpstr>
      <vt:lpstr>Как ты считаешь, какой портрет лишний?</vt:lpstr>
      <vt:lpstr>Как ты считаешь, какой портрет лишний? Можно ли отнести все изображения к жанру портрет? </vt:lpstr>
      <vt:lpstr>по очереди высказываемся одним предложением, выбирая начало фразы из рефлексивного экрана на доске: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Легко ли нарисовать портрет?</dc:title>
  <dc:creator>Пользователь</dc:creator>
  <cp:lastModifiedBy>Ольга Смолина</cp:lastModifiedBy>
  <cp:revision>32</cp:revision>
  <dcterms:created xsi:type="dcterms:W3CDTF">2017-04-02T07:52:27Z</dcterms:created>
  <dcterms:modified xsi:type="dcterms:W3CDTF">2018-05-21T16:22:05Z</dcterms:modified>
</cp:coreProperties>
</file>