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87" r:id="rId8"/>
    <p:sldId id="288" r:id="rId9"/>
    <p:sldId id="321" r:id="rId10"/>
    <p:sldId id="289" r:id="rId11"/>
    <p:sldId id="290" r:id="rId12"/>
    <p:sldId id="291" r:id="rId13"/>
    <p:sldId id="303" r:id="rId14"/>
    <p:sldId id="322" r:id="rId15"/>
    <p:sldId id="304" r:id="rId16"/>
    <p:sldId id="292" r:id="rId17"/>
    <p:sldId id="299" r:id="rId18"/>
    <p:sldId id="323" r:id="rId19"/>
    <p:sldId id="305" r:id="rId20"/>
    <p:sldId id="324" r:id="rId21"/>
    <p:sldId id="306" r:id="rId22"/>
    <p:sldId id="325" r:id="rId23"/>
    <p:sldId id="307" r:id="rId24"/>
    <p:sldId id="308" r:id="rId25"/>
    <p:sldId id="309" r:id="rId26"/>
    <p:sldId id="310" r:id="rId27"/>
    <p:sldId id="311" r:id="rId28"/>
    <p:sldId id="326" r:id="rId29"/>
    <p:sldId id="312" r:id="rId30"/>
    <p:sldId id="313" r:id="rId31"/>
    <p:sldId id="314" r:id="rId32"/>
    <p:sldId id="315" r:id="rId33"/>
    <p:sldId id="327" r:id="rId34"/>
    <p:sldId id="316" r:id="rId35"/>
    <p:sldId id="328" r:id="rId36"/>
    <p:sldId id="317" r:id="rId37"/>
    <p:sldId id="329" r:id="rId38"/>
    <p:sldId id="318" r:id="rId39"/>
    <p:sldId id="319" r:id="rId40"/>
    <p:sldId id="330" r:id="rId41"/>
    <p:sldId id="320" r:id="rId42"/>
    <p:sldId id="302" r:id="rId43"/>
    <p:sldId id="27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F910F-7C6D-4050-87C3-E5F5995113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A7E9-DB5F-475A-83ED-1A6F97EB5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842A-8B71-439C-9033-F2F028A18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086E304-0328-422B-85F1-66EF7E909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C4C0017-5D77-4556-A77F-8ADDF841A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E5E3-A78B-43CF-B3D8-9B84447DD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4A8F-A33F-428E-99B2-43412830E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CAAB-D273-4E2F-A576-026AAFFE9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90D0-0FD2-4424-AA68-E26A2CB25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5CCC-A2D9-4B1C-A5B9-904E6E664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ECA8-3765-4BBB-8C8E-49A2B4E22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B2B0-000C-43B6-AA7F-A26B2F6006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E4219B-005A-4DAE-AB35-3DC77F6BB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01B654E-8134-4F22-9582-2F3CCCF19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836712"/>
            <a:ext cx="7772400" cy="1736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Современное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выставочное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искусство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Урок ИЗО </a:t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 класс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350100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Подготовила Учитель ИЗО и МХК Смолина О.В.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МКОУ «</a:t>
            </a:r>
            <a:r>
              <a:rPr lang="ru-RU" b="1" dirty="0" err="1" smtClean="0">
                <a:solidFill>
                  <a:srgbClr val="FFFF00"/>
                </a:solidFill>
              </a:rPr>
              <a:t>Новобатуринская</a:t>
            </a:r>
            <a:r>
              <a:rPr lang="ru-RU" b="1" dirty="0" smtClean="0">
                <a:solidFill>
                  <a:srgbClr val="FFFF00"/>
                </a:solidFill>
              </a:rPr>
              <a:t> СОШ»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стекло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2285992"/>
            <a:ext cx="3500399" cy="3095636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ru-RU" sz="1800" dirty="0" smtClean="0"/>
              <a:t>Изделия из стекла  очень живо реагируют на свет, высвечивая глубину, отражая все цвета радуги. Работа художника – стекольщика необычайно сложна. Она требует высокого мастерства, чувства материала. </a:t>
            </a:r>
            <a:endParaRPr lang="ru-RU" sz="1800" dirty="0"/>
          </a:p>
        </p:txBody>
      </p:sp>
      <p:pic>
        <p:nvPicPr>
          <p:cNvPr id="6" name="Содержимое 5" descr="55TBOMjcCMWohG73cOz6wG7zihh0u8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999146"/>
            <a:ext cx="4630741" cy="3474969"/>
          </a:xfrm>
        </p:spPr>
      </p:pic>
    </p:spTree>
  </p:cSld>
  <p:clrMapOvr>
    <a:masterClrMapping/>
  </p:clrMapOvr>
  <p:transition spd="med">
    <p:wipe dir="u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стекло</a:t>
            </a:r>
            <a:endParaRPr lang="ru-RU" dirty="0"/>
          </a:p>
        </p:txBody>
      </p:sp>
      <p:pic>
        <p:nvPicPr>
          <p:cNvPr id="6" name="Содержимое 5" descr="Female-accessories-natural-crystal-tourmaline-pendant-rose-gold-flower-basket.jpg_350x350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142984"/>
            <a:ext cx="4429156" cy="500066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85800" y="2214554"/>
            <a:ext cx="1600184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Подвеска</a:t>
            </a:r>
            <a:endParaRPr lang="ru-RU" dirty="0"/>
          </a:p>
        </p:txBody>
      </p:sp>
    </p:spTree>
  </p:cSld>
  <p:clrMapOvr>
    <a:masterClrMapping/>
  </p:clrMapOvr>
  <p:transition>
    <p:fad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65506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/>
                </a:solidFill>
                <a:latin typeface="+mj-lt"/>
              </a:rPr>
              <a:t>Гутное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стекло - выдувное стекло, получаемое ручным способом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2254" cy="79608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Стекло</a:t>
            </a:r>
            <a:endParaRPr lang="ru-RU" dirty="0"/>
          </a:p>
        </p:txBody>
      </p:sp>
      <p:pic>
        <p:nvPicPr>
          <p:cNvPr id="11" name="Содержимое 10" descr="dd49fe512326a62969a6eccfa34cf6cebc81d6110861451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14554"/>
            <a:ext cx="4038600" cy="3720442"/>
          </a:xfrm>
        </p:spPr>
      </p:pic>
      <p:pic>
        <p:nvPicPr>
          <p:cNvPr id="10" name="Содержимое 9" descr="ads_16179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5900" y="1571612"/>
            <a:ext cx="3848100" cy="4395007"/>
          </a:xfrm>
        </p:spPr>
      </p:pic>
    </p:spTree>
  </p:cSld>
  <p:clrMapOvr>
    <a:masterClrMapping/>
  </p:clrMapOvr>
  <p:transition>
    <p:split orient="vert" dir="in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err="1"/>
              <a:t>Фьюзинг</a:t>
            </a:r>
            <a:r>
              <a:rPr lang="ru-RU" sz="2000" dirty="0"/>
              <a:t> — техника спекания стекла в печи, в таком витраже отсутствуют металлические соединения между стеклами, стекло спекается в печи при температуре 800 °C и становится однородным, вплавляется друг в друга.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3246923" cy="37178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896751"/>
            <a:ext cx="2212545" cy="23444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068960"/>
            <a:ext cx="3216399" cy="35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46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92696"/>
            <a:ext cx="5770984" cy="57709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3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err="1"/>
              <a:t>Квиллинг</a:t>
            </a:r>
            <a:r>
              <a:rPr lang="ru-RU" sz="2000" dirty="0"/>
              <a:t> (англ. </a:t>
            </a:r>
            <a:r>
              <a:rPr lang="ru-RU" sz="2000" dirty="0" err="1"/>
              <a:t>quilling</a:t>
            </a:r>
            <a:r>
              <a:rPr lang="ru-RU" sz="2000" dirty="0"/>
              <a:t>; от </a:t>
            </a:r>
            <a:r>
              <a:rPr lang="ru-RU" sz="2000" dirty="0" err="1"/>
              <a:t>quill</a:t>
            </a:r>
            <a:r>
              <a:rPr lang="ru-RU" sz="2000" dirty="0"/>
              <a:t> «птичье перо»), также известен как </a:t>
            </a:r>
            <a:r>
              <a:rPr lang="ru-RU" sz="2000" dirty="0" err="1"/>
              <a:t>бумагокручение</a:t>
            </a:r>
            <a:r>
              <a:rPr lang="ru-RU" sz="2000" dirty="0"/>
              <a:t> — искусство изготовления плоских или объёмных композиций из скрученных в спиральки длинных и узких полосок бумаги.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66131"/>
            <a:ext cx="4038600" cy="4038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25498"/>
            <a:ext cx="4038600" cy="3319866"/>
          </a:xfrm>
        </p:spPr>
      </p:pic>
    </p:spTree>
    <p:extLst>
      <p:ext uri="{BB962C8B-B14F-4D97-AF65-F5344CB8AC3E}">
        <p14:creationId xmlns:p14="http://schemas.microsoft.com/office/powerpoint/2010/main" xmlns="" val="27884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Гобелен – это художественно исполненный  тканый ковер для украшения стены.</a:t>
            </a:r>
            <a:endParaRPr lang="ru-RU" sz="2400" dirty="0"/>
          </a:p>
        </p:txBody>
      </p:sp>
      <p:pic>
        <p:nvPicPr>
          <p:cNvPr id="11" name="Содержимое 10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571900" cy="3571900"/>
          </a:xfrm>
        </p:spPr>
      </p:pic>
      <p:pic>
        <p:nvPicPr>
          <p:cNvPr id="10" name="Содержимое 9" descr="kartina_porogi_g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571612"/>
            <a:ext cx="4495800" cy="4429156"/>
          </a:xfrm>
        </p:spPr>
      </p:pic>
      <p:sp>
        <p:nvSpPr>
          <p:cNvPr id="9" name="Прямоугольник 8"/>
          <p:cNvSpPr/>
          <p:nvPr/>
        </p:nvSpPr>
        <p:spPr>
          <a:xfrm>
            <a:off x="357158" y="5572140"/>
            <a:ext cx="3520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Создается за ткацким станком.</a:t>
            </a:r>
            <a:endParaRPr lang="ru-RU" dirty="0"/>
          </a:p>
        </p:txBody>
      </p:sp>
    </p:spTree>
  </p:cSld>
  <p:clrMapOvr>
    <a:masterClrMapping/>
  </p:clrMapOvr>
  <p:transition>
    <p:pull dir="l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</a:rPr>
              <a:t>Батик- техника росписи тканей, многоцветная ткань, рисунок на которую наносится ручным способом.</a:t>
            </a:r>
            <a:endParaRPr lang="ru-RU" sz="2400" dirty="0">
              <a:latin typeface="+mn-lt"/>
            </a:endParaRPr>
          </a:p>
        </p:txBody>
      </p:sp>
      <p:pic>
        <p:nvPicPr>
          <p:cNvPr id="6" name="Содержимое 5" descr="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6936" y="1928802"/>
            <a:ext cx="4175129" cy="40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2714620"/>
            <a:ext cx="3927475" cy="2309818"/>
          </a:xfrm>
        </p:spPr>
        <p:txBody>
          <a:bodyPr/>
          <a:lstStyle/>
          <a:p>
            <a:r>
              <a:rPr lang="ru-RU" dirty="0" smtClean="0"/>
              <a:t>Холодный батик -  </a:t>
            </a:r>
            <a:r>
              <a:rPr lang="ru-RU" sz="2000" dirty="0" smtClean="0"/>
              <a:t>рисунок выполняется по ткани специальным составом (резервом) при помощи стеклянных трубочек. </a:t>
            </a:r>
            <a:endParaRPr lang="ru-RU" sz="2000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052736"/>
            <a:ext cx="7118176" cy="533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957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/>
              <a:t>Декупаж</a:t>
            </a:r>
            <a:r>
              <a:rPr lang="ru-RU" sz="2000" dirty="0"/>
              <a:t> (фр. </a:t>
            </a:r>
            <a:r>
              <a:rPr lang="ru-RU" sz="2000" dirty="0" err="1"/>
              <a:t>découper</a:t>
            </a:r>
            <a:r>
              <a:rPr lang="ru-RU" sz="2000" dirty="0"/>
              <a:t> — вырезать) — техника декорирования различных предметов, основанная на присоединении рисунка, картины или орнамента (обычно вырезанного) к предмету и далее покрытии полученной композиции лаком ради сохранности, долговечности и особенного визуального эффекта.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87317"/>
            <a:ext cx="4453930" cy="33404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20888"/>
            <a:ext cx="3568686" cy="32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49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15106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	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Выставочное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искусство - авторские художественные произведения, в которых наиболее ярко проявлена творческая индивидуальность профессионального художника, в единственном экземпляре.</a:t>
            </a:r>
          </a:p>
          <a:p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	Художник-прикладник свободен в осуществлении творческих замыслов. Он экспериментирует с материалом, формой, цветом, создавая каждый раз что-то новое.</a:t>
            </a:r>
          </a:p>
          <a:p>
            <a:pPr>
              <a:buNone/>
            </a:pP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	Современное декоративно-прикладное искусство очень разнообразно – это керамика, стекло, металл, гобелен, батик, мода и многое другое.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980728"/>
            <a:ext cx="7334200" cy="5192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6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Кусудама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564904"/>
            <a:ext cx="4232594" cy="29966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783" y="2132856"/>
            <a:ext cx="4213783" cy="37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628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7848872" cy="62790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1915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Бисероплетение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276674" cy="34213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556792"/>
            <a:ext cx="3919692" cy="2596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871" y="4293096"/>
            <a:ext cx="3571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8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Папье-маше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64517"/>
            <a:ext cx="3927475" cy="28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700808"/>
            <a:ext cx="3073524" cy="2305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36075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139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Вышивка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40"/>
            <a:ext cx="4644008" cy="34830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150" y="1988840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23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Вышивка лентами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76037"/>
            <a:ext cx="3927475" cy="3848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76872"/>
            <a:ext cx="4067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319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Кукольное искусство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881608"/>
            <a:ext cx="2456793" cy="4191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605" y="1916832"/>
            <a:ext cx="2736304" cy="4120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1732"/>
            <a:ext cx="271940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7134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32656"/>
            <a:ext cx="5754127" cy="63601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817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Модульное оригами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05" y="1905000"/>
            <a:ext cx="3791665" cy="4191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708920"/>
            <a:ext cx="3974645" cy="24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19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85720" y="428604"/>
            <a:ext cx="8715436" cy="147001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Керамика – это изделия из цветной обожженной глины.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>
          <a:xfrm>
            <a:off x="571472" y="1785926"/>
            <a:ext cx="8001056" cy="3738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В </a:t>
            </a:r>
            <a:r>
              <a:rPr lang="ru-RU" sz="2400" dirty="0">
                <a:solidFill>
                  <a:srgbClr val="FF0000"/>
                </a:solidFill>
                <a:effectLst/>
              </a:rPr>
              <a:t>зависимости от строения различают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тонкую керамику </a:t>
            </a:r>
            <a:r>
              <a:rPr lang="ru-RU" sz="2400" dirty="0">
                <a:solidFill>
                  <a:srgbClr val="FF0000"/>
                </a:solidFill>
                <a:effectLst/>
              </a:rPr>
              <a:t>(черепок стекловидный или мелкозернистый) и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грубую</a:t>
            </a:r>
            <a:r>
              <a:rPr lang="ru-RU" sz="2400" dirty="0">
                <a:solidFill>
                  <a:srgbClr val="FF0000"/>
                </a:solidFill>
                <a:effectLst/>
              </a:rPr>
              <a:t> (черепок крупнозернистый). Основные виды тонкой керамики —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фарфор, полуфарфор, фаянс, майолика.</a:t>
            </a:r>
            <a:r>
              <a:rPr lang="ru-RU" sz="2400" dirty="0">
                <a:solidFill>
                  <a:srgbClr val="FF0000"/>
                </a:solidFill>
                <a:effectLst/>
              </a:rPr>
              <a:t> Основной вид грубой керамики — </a:t>
            </a:r>
            <a:r>
              <a:rPr lang="ru-RU" sz="2400" i="1" dirty="0">
                <a:solidFill>
                  <a:srgbClr val="FF0000"/>
                </a:solidFill>
                <a:effectLst/>
              </a:rPr>
              <a:t>гончарная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керамика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. </a:t>
            </a:r>
          </a:p>
          <a:p>
            <a:pPr>
              <a:buNone/>
            </a:pPr>
            <a:r>
              <a:rPr lang="ru-RU" sz="2400" dirty="0">
                <a:solidFill>
                  <a:srgbClr val="FF0000"/>
                </a:solidFill>
                <a:effectLst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	В современном  декоративном искусстве керамику применяют в оформлении помещений, раскрывают новые пластические возможности материала, создают новые оригинальные формы и целые композиции. 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Кружевоплетение</a:t>
            </a:r>
            <a:r>
              <a:rPr lang="ru-RU" sz="2000" dirty="0"/>
              <a:t> – это традиционный вид уникального русского народного искусства. Кружево – декоративные элементы из ниток и ткани. Ажурный узор, образованный переплетениями нитей, является общим признаком всех видов кружев.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692584" cy="35194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0" y="2128863"/>
            <a:ext cx="3532956" cy="3532956"/>
          </a:xfrm>
        </p:spPr>
      </p:pic>
    </p:spTree>
    <p:extLst>
      <p:ext uri="{BB962C8B-B14F-4D97-AF65-F5344CB8AC3E}">
        <p14:creationId xmlns:p14="http://schemas.microsoft.com/office/powerpoint/2010/main" xmlns="" val="125344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Лэмпворк</a:t>
            </a:r>
            <a:r>
              <a:rPr lang="ru-RU" sz="3200" dirty="0"/>
              <a:t> (художественная обработка стекла в пламени горелки)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44824"/>
            <a:ext cx="4038600" cy="30324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72816"/>
            <a:ext cx="4038600" cy="26898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933056"/>
            <a:ext cx="3619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528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кожей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75757"/>
            <a:ext cx="4038600" cy="34193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437112"/>
            <a:ext cx="4038600" cy="22717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548680"/>
            <a:ext cx="2743200" cy="37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03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52736"/>
            <a:ext cx="6995120" cy="52434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262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Алмазная мозаика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95" y="1773238"/>
            <a:ext cx="4016610" cy="46243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420888"/>
            <a:ext cx="4309816" cy="3230563"/>
          </a:xfrm>
        </p:spPr>
      </p:pic>
    </p:spTree>
    <p:extLst>
      <p:ext uri="{BB962C8B-B14F-4D97-AF65-F5344CB8AC3E}">
        <p14:creationId xmlns:p14="http://schemas.microsoft.com/office/powerpoint/2010/main" xmlns="" val="2478252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52736"/>
            <a:ext cx="7499176" cy="53581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5072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Мыловарение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360" y="3512599"/>
            <a:ext cx="2302334" cy="30697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916832"/>
            <a:ext cx="2808312" cy="23028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573016"/>
            <a:ext cx="2211710" cy="2948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208569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97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8640"/>
            <a:ext cx="6563072" cy="65630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41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Флористика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2520280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2348880"/>
            <a:ext cx="4378765" cy="33199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56992"/>
            <a:ext cx="4187128" cy="31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914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Художественное литьё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36912"/>
            <a:ext cx="3350892" cy="29922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16832"/>
            <a:ext cx="4154778" cy="4148835"/>
          </a:xfrm>
        </p:spPr>
      </p:pic>
    </p:spTree>
    <p:extLst>
      <p:ext uri="{BB962C8B-B14F-4D97-AF65-F5344CB8AC3E}">
        <p14:creationId xmlns:p14="http://schemas.microsoft.com/office/powerpoint/2010/main" xmlns="" val="382887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572428" cy="1143000"/>
          </a:xfrm>
        </p:spPr>
        <p:txBody>
          <a:bodyPr/>
          <a:lstStyle/>
          <a:p>
            <a:r>
              <a:rPr lang="ru-RU" dirty="0" smtClean="0"/>
              <a:t>              Фарфор</a:t>
            </a:r>
            <a:endParaRPr lang="ru-RU" dirty="0"/>
          </a:p>
        </p:txBody>
      </p:sp>
      <p:pic>
        <p:nvPicPr>
          <p:cNvPr id="10" name="Содержимое 9" descr="foto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11" name="Содержимое 10" descr="jhzu92r64itmw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21048" y="1773238"/>
            <a:ext cx="3692903" cy="4624387"/>
          </a:xfrm>
        </p:spPr>
      </p:pic>
    </p:spTree>
  </p:cSld>
  <p:clrMapOvr>
    <a:masterClrMapping/>
  </p:clrMapOvr>
  <p:transition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64704"/>
            <a:ext cx="8064896" cy="56938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000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Лазерная </a:t>
            </a:r>
            <a:br>
              <a:rPr lang="ru-RU" dirty="0" smtClean="0"/>
            </a:br>
            <a:r>
              <a:rPr lang="ru-RU" dirty="0" smtClean="0"/>
              <a:t>гравировка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36543"/>
            <a:ext cx="4038600" cy="31164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375095"/>
            <a:ext cx="3456384" cy="34563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994" y="332656"/>
            <a:ext cx="5791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258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8377270" cy="57361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5800" dirty="0" smtClean="0">
                <a:solidFill>
                  <a:schemeClr val="accent3">
                    <a:lumMod val="75000"/>
                  </a:schemeClr>
                </a:solidFill>
              </a:rPr>
              <a:t>В отличие от предметов массового производства авторские вещи всегда неповторимы. Они сохраняют творческую индивидуальность и становятся продолжением личности художника.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84195"/>
          </a:xfrm>
        </p:spPr>
        <p:txBody>
          <a:bodyPr/>
          <a:lstStyle/>
          <a:p>
            <a:pPr algn="ctr"/>
            <a:r>
              <a:rPr lang="ru-RU" sz="1800" dirty="0"/>
              <a:t>Литература 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85786" y="857232"/>
            <a:ext cx="8007350" cy="4191000"/>
          </a:xfrm>
        </p:spPr>
        <p:txBody>
          <a:bodyPr/>
          <a:lstStyle/>
          <a:p>
            <a:r>
              <a:rPr lang="ru-RU" sz="1400" dirty="0" smtClean="0"/>
              <a:t>Горяева Н. А. Изобразительное искусство. Декоративно-прикладное искусство в жизни </a:t>
            </a:r>
            <a:r>
              <a:rPr lang="ru-RU" sz="1400" dirty="0" err="1" smtClean="0"/>
              <a:t>человеа</a:t>
            </a:r>
            <a:r>
              <a:rPr lang="ru-RU" sz="1400" dirty="0" smtClean="0"/>
              <a:t>. 5 класс: учеб. для общеобразовательных учреждений. – </a:t>
            </a:r>
            <a:r>
              <a:rPr lang="ru-RU" sz="1400" dirty="0" err="1" smtClean="0"/>
              <a:t>М.:Просвещение</a:t>
            </a:r>
            <a:r>
              <a:rPr lang="ru-RU" sz="1400" dirty="0" smtClean="0"/>
              <a:t>, 2011. – 192 с.</a:t>
            </a:r>
            <a:endParaRPr lang="ru-RU" sz="1400" dirty="0"/>
          </a:p>
          <a:p>
            <a:r>
              <a:rPr lang="ru-RU" sz="1400" dirty="0" smtClean="0"/>
              <a:t>Поисковая система  </a:t>
            </a:r>
            <a:r>
              <a:rPr lang="ru-RU" sz="1400" dirty="0" err="1" smtClean="0"/>
              <a:t>яндекс</a:t>
            </a:r>
            <a:r>
              <a:rPr lang="ru-RU" sz="1400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ransition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Фаянс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04551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42355" y="1773238"/>
            <a:ext cx="3468290" cy="4624387"/>
          </a:xfrm>
        </p:spPr>
      </p:pic>
      <p:pic>
        <p:nvPicPr>
          <p:cNvPr id="15" name="Содержимое 14" descr="120915211812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86375" y="1933570"/>
            <a:ext cx="3043238" cy="4059248"/>
          </a:xfrm>
        </p:spPr>
      </p:pic>
      <p:sp>
        <p:nvSpPr>
          <p:cNvPr id="20483" name="Rectangle 3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6" name="Rectangle 6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7" name="Rectangle 7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8" name="Rectangle 8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0" name="Rectangle 10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check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Майолика</a:t>
            </a:r>
            <a:endParaRPr lang="ru-RU" dirty="0"/>
          </a:p>
        </p:txBody>
      </p:sp>
      <p:pic>
        <p:nvPicPr>
          <p:cNvPr id="13" name="Содержимое 12" descr="1314371968_31af0123e041t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28868"/>
            <a:ext cx="4038600" cy="3143272"/>
          </a:xfrm>
        </p:spPr>
      </p:pic>
      <p:pic>
        <p:nvPicPr>
          <p:cNvPr id="12" name="Содержимое 11" descr="103886475_Maiolica_17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199" y="2428868"/>
            <a:ext cx="4210081" cy="3357586"/>
          </a:xfrm>
        </p:spPr>
      </p:pic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20713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2357430"/>
            <a:ext cx="5387975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Сувениры из глины</a:t>
            </a:r>
            <a:endParaRPr lang="ru-RU" dirty="0"/>
          </a:p>
        </p:txBody>
      </p:sp>
      <p:pic>
        <p:nvPicPr>
          <p:cNvPr id="10" name="Содержимое 9" descr="278x278[1]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71679"/>
            <a:ext cx="3571899" cy="3661574"/>
          </a:xfrm>
        </p:spPr>
      </p:pic>
      <p:pic>
        <p:nvPicPr>
          <p:cNvPr id="9" name="Содержимое 8" descr="81593441_9331511503676m750x740[1]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000241"/>
            <a:ext cx="4038600" cy="3330670"/>
          </a:xfrm>
        </p:spPr>
      </p:pic>
    </p:spTree>
  </p:cSld>
  <p:clrMapOvr>
    <a:masterClrMapping/>
  </p:clrMapOvr>
  <p:transition>
    <p:wheel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68" y="748968"/>
            <a:ext cx="4895727" cy="560579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248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525</TotalTime>
  <Words>192</Words>
  <Application>Microsoft Office PowerPoint</Application>
  <PresentationFormat>Экран (4:3)</PresentationFormat>
  <Paragraphs>50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Модульная</vt:lpstr>
      <vt:lpstr>Современное  выставочное искусство Урок ИЗО  5 класс</vt:lpstr>
      <vt:lpstr>Слайд 2</vt:lpstr>
      <vt:lpstr> Керамика – это изделия из цветной обожженной глины. </vt:lpstr>
      <vt:lpstr>              Фарфор</vt:lpstr>
      <vt:lpstr>                    Фаянс</vt:lpstr>
      <vt:lpstr>                 Майолика</vt:lpstr>
      <vt:lpstr>Слайд 7</vt:lpstr>
      <vt:lpstr>          Сувениры из глины</vt:lpstr>
      <vt:lpstr>Слайд 9</vt:lpstr>
      <vt:lpstr>Художественное стекло</vt:lpstr>
      <vt:lpstr>Художественное стекло</vt:lpstr>
      <vt:lpstr>            Стекло</vt:lpstr>
      <vt:lpstr>Фьюзинг — техника спекания стекла в печи, в таком витраже отсутствуют металлические соединения между стеклами, стекло спекается в печи при температуре 800 °C и становится однородным, вплавляется друг в друга.</vt:lpstr>
      <vt:lpstr>Слайд 14</vt:lpstr>
      <vt:lpstr>Квиллинг (англ. quilling; от quill «птичье перо»), также известен как бумагокручение — искусство изготовления плоских или объёмных композиций из скрученных в спиральки длинных и узких полосок бумаги.</vt:lpstr>
      <vt:lpstr>Гобелен – это художественно исполненный  тканый ковер для украшения стены.</vt:lpstr>
      <vt:lpstr>Батик- техника росписи тканей, многоцветная ткань, рисунок на которую наносится ручным способом.</vt:lpstr>
      <vt:lpstr>Слайд 18</vt:lpstr>
      <vt:lpstr>Декупаж (фр. découper — вырезать) — техника декорирования различных предметов, основанная на присоединении рисунка, картины или орнамента (обычно вырезанного) к предмету и далее покрытии полученной композиции лаком ради сохранности, долговечности и особенного визуального эффекта.</vt:lpstr>
      <vt:lpstr>Слайд 20</vt:lpstr>
      <vt:lpstr>Кусудама</vt:lpstr>
      <vt:lpstr>Слайд 22</vt:lpstr>
      <vt:lpstr>Бисероплетение</vt:lpstr>
      <vt:lpstr>Папье-маше</vt:lpstr>
      <vt:lpstr>Вышивка</vt:lpstr>
      <vt:lpstr>Вышивка лентами</vt:lpstr>
      <vt:lpstr>Кукольное искусство</vt:lpstr>
      <vt:lpstr>Слайд 28</vt:lpstr>
      <vt:lpstr>Модульное оригами</vt:lpstr>
      <vt:lpstr>Кружевоплетение – это традиционный вид уникального русского народного искусства. Кружево – декоративные элементы из ниток и ткани. Ажурный узор, образованный переплетениями нитей, является общим признаком всех видов кружев.</vt:lpstr>
      <vt:lpstr>Лэмпворк (художественная обработка стекла в пламени горелки)</vt:lpstr>
      <vt:lpstr>Работа с кожей</vt:lpstr>
      <vt:lpstr>Слайд 33</vt:lpstr>
      <vt:lpstr>Алмазная мозаика</vt:lpstr>
      <vt:lpstr>Слайд 35</vt:lpstr>
      <vt:lpstr>Мыловарение</vt:lpstr>
      <vt:lpstr>Слайд 37</vt:lpstr>
      <vt:lpstr>Флористика</vt:lpstr>
      <vt:lpstr>Художественное литьё</vt:lpstr>
      <vt:lpstr>Слайд 40</vt:lpstr>
      <vt:lpstr>Лазерная  гравировка</vt:lpstr>
      <vt:lpstr>Слайд 42</vt:lpstr>
      <vt:lpstr>Литература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выставочное искусство</dc:title>
  <dc:creator>Светлана</dc:creator>
  <cp:lastModifiedBy>Ольга Смолина</cp:lastModifiedBy>
  <cp:revision>62</cp:revision>
  <dcterms:created xsi:type="dcterms:W3CDTF">2011-02-07T18:34:33Z</dcterms:created>
  <dcterms:modified xsi:type="dcterms:W3CDTF">2018-05-21T16:27:16Z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1081888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