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79" r:id="rId2"/>
    <p:sldId id="280" r:id="rId3"/>
    <p:sldId id="294" r:id="rId4"/>
    <p:sldId id="291" r:id="rId5"/>
    <p:sldId id="292" r:id="rId6"/>
    <p:sldId id="293" r:id="rId7"/>
    <p:sldId id="258" r:id="rId8"/>
    <p:sldId id="273" r:id="rId9"/>
    <p:sldId id="260" r:id="rId10"/>
    <p:sldId id="274" r:id="rId11"/>
    <p:sldId id="261" r:id="rId12"/>
    <p:sldId id="281" r:id="rId13"/>
    <p:sldId id="271" r:id="rId14"/>
    <p:sldId id="275" r:id="rId15"/>
    <p:sldId id="276" r:id="rId16"/>
    <p:sldId id="277" r:id="rId17"/>
    <p:sldId id="268" r:id="rId18"/>
    <p:sldId id="272" r:id="rId19"/>
    <p:sldId id="282" r:id="rId20"/>
    <p:sldId id="263" r:id="rId21"/>
    <p:sldId id="264" r:id="rId22"/>
    <p:sldId id="270" r:id="rId23"/>
    <p:sldId id="283" r:id="rId24"/>
    <p:sldId id="288" r:id="rId25"/>
    <p:sldId id="286" r:id="rId26"/>
    <p:sldId id="287" r:id="rId27"/>
    <p:sldId id="284" r:id="rId28"/>
    <p:sldId id="285" r:id="rId29"/>
    <p:sldId id="290"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48F7AD11-0212-415C-BBF8-9CB6A4DF086B}" type="datetimeFigureOut">
              <a:rPr lang="ru-RU" smtClean="0"/>
              <a:pPr/>
              <a:t>21.05.2018</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D45913CF-2329-4449-B00E-B2A7F4A6FE7B}"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8F7AD11-0212-415C-BBF8-9CB6A4DF086B}" type="datetimeFigureOut">
              <a:rPr lang="ru-RU" smtClean="0"/>
              <a:pPr/>
              <a:t>21.05.2018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45913CF-2329-4449-B00E-B2A7F4A6FE7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8F7AD11-0212-415C-BBF8-9CB6A4DF086B}" type="datetimeFigureOut">
              <a:rPr lang="ru-RU" smtClean="0"/>
              <a:pPr/>
              <a:t>21.05.2018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45913CF-2329-4449-B00E-B2A7F4A6FE7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8F7AD11-0212-415C-BBF8-9CB6A4DF086B}" type="datetimeFigureOut">
              <a:rPr lang="ru-RU" smtClean="0"/>
              <a:pPr/>
              <a:t>21.05.2018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45913CF-2329-4449-B00E-B2A7F4A6FE7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48F7AD11-0212-415C-BBF8-9CB6A4DF086B}" type="datetimeFigureOut">
              <a:rPr lang="ru-RU" smtClean="0"/>
              <a:pPr/>
              <a:t>21.05.2018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45913CF-2329-4449-B00E-B2A7F4A6FE7B}"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8F7AD11-0212-415C-BBF8-9CB6A4DF086B}" type="datetimeFigureOut">
              <a:rPr lang="ru-RU" smtClean="0"/>
              <a:pPr/>
              <a:t>21.05.2018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45913CF-2329-4449-B00E-B2A7F4A6FE7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48F7AD11-0212-415C-BBF8-9CB6A4DF086B}" type="datetimeFigureOut">
              <a:rPr lang="ru-RU" smtClean="0"/>
              <a:pPr/>
              <a:t>21.05.2018</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D45913CF-2329-4449-B00E-B2A7F4A6FE7B}"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48F7AD11-0212-415C-BBF8-9CB6A4DF086B}" type="datetimeFigureOut">
              <a:rPr lang="ru-RU" smtClean="0"/>
              <a:pPr/>
              <a:t>21.05.2018</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D45913CF-2329-4449-B00E-B2A7F4A6FE7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48F7AD11-0212-415C-BBF8-9CB6A4DF086B}" type="datetimeFigureOut">
              <a:rPr lang="ru-RU" smtClean="0"/>
              <a:pPr/>
              <a:t>21.05.2018</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D45913CF-2329-4449-B00E-B2A7F4A6FE7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8F7AD11-0212-415C-BBF8-9CB6A4DF086B}" type="datetimeFigureOut">
              <a:rPr lang="ru-RU" smtClean="0"/>
              <a:pPr/>
              <a:t>21.05.2018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45913CF-2329-4449-B00E-B2A7F4A6FE7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48F7AD11-0212-415C-BBF8-9CB6A4DF086B}" type="datetimeFigureOut">
              <a:rPr lang="ru-RU" smtClean="0"/>
              <a:pPr/>
              <a:t>21.05.2018</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D45913CF-2329-4449-B00E-B2A7F4A6FE7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48F7AD11-0212-415C-BBF8-9CB6A4DF086B}" type="datetimeFigureOut">
              <a:rPr lang="ru-RU" smtClean="0"/>
              <a:pPr/>
              <a:t>21.05.2018</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D45913CF-2329-4449-B00E-B2A7F4A6FE7B}"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4.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ru.wikipedia.org/wiki/%D0%9B%D0%B0%D1%82%D0%B8%D0%BD%D1%81%D0%BA%D0%B8%D0%B9_%D1%8F%D0%B7%D1%8B%D0%BA"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islam-today.ru/wife-in-islam/"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ru.wikipedia.org/wiki/%D0%98%D0%BC%D0%B0%D0%BC"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Тема урока: Ислам</a:t>
            </a:r>
            <a:endParaRPr lang="ru-RU" dirty="0"/>
          </a:p>
        </p:txBody>
      </p:sp>
      <p:pic>
        <p:nvPicPr>
          <p:cNvPr id="5" name="Содержимое 4" descr="images (4).jpg"/>
          <p:cNvPicPr>
            <a:picLocks noGrp="1" noChangeAspect="1"/>
          </p:cNvPicPr>
          <p:nvPr>
            <p:ph sz="half" idx="1"/>
          </p:nvPr>
        </p:nvPicPr>
        <p:blipFill>
          <a:blip r:embed="rId2" cstate="print"/>
          <a:stretch>
            <a:fillRect/>
          </a:stretch>
        </p:blipFill>
        <p:spPr>
          <a:xfrm>
            <a:off x="611560" y="1556792"/>
            <a:ext cx="1368152" cy="2217350"/>
          </a:xfrm>
        </p:spPr>
      </p:pic>
      <p:sp>
        <p:nvSpPr>
          <p:cNvPr id="4" name="Содержимое 3"/>
          <p:cNvSpPr>
            <a:spLocks noGrp="1"/>
          </p:cNvSpPr>
          <p:nvPr>
            <p:ph sz="half" idx="2"/>
          </p:nvPr>
        </p:nvSpPr>
        <p:spPr/>
        <p:txBody>
          <a:bodyPr>
            <a:normAutofit/>
          </a:bodyPr>
          <a:lstStyle/>
          <a:p>
            <a:r>
              <a:rPr lang="ru-RU" dirty="0"/>
              <a:t>Ислам имеет несколько значений, буквально переводится как мир. Другое значение этого слова — «предание себя Богу» («покорность Богу»)</a:t>
            </a:r>
          </a:p>
        </p:txBody>
      </p:sp>
      <p:pic>
        <p:nvPicPr>
          <p:cNvPr id="8" name="Рисунок 7" descr="300_pic_66678.jpg"/>
          <p:cNvPicPr>
            <a:picLocks noChangeAspect="1"/>
          </p:cNvPicPr>
          <p:nvPr/>
        </p:nvPicPr>
        <p:blipFill>
          <a:blip r:embed="rId3" cstate="print"/>
          <a:stretch>
            <a:fillRect/>
          </a:stretch>
        </p:blipFill>
        <p:spPr>
          <a:xfrm>
            <a:off x="467544" y="4293096"/>
            <a:ext cx="1728192" cy="2324120"/>
          </a:xfrm>
          <a:prstGeom prst="rect">
            <a:avLst/>
          </a:prstGeom>
        </p:spPr>
      </p:pic>
      <p:pic>
        <p:nvPicPr>
          <p:cNvPr id="9" name="Рисунок 8" descr="1210.jpg"/>
          <p:cNvPicPr>
            <a:picLocks noChangeAspect="1"/>
          </p:cNvPicPr>
          <p:nvPr/>
        </p:nvPicPr>
        <p:blipFill>
          <a:blip r:embed="rId4" cstate="print"/>
          <a:stretch>
            <a:fillRect/>
          </a:stretch>
        </p:blipFill>
        <p:spPr>
          <a:xfrm>
            <a:off x="2483768" y="4869160"/>
            <a:ext cx="2592288" cy="1774400"/>
          </a:xfrm>
          <a:prstGeom prst="rect">
            <a:avLst/>
          </a:prstGeom>
        </p:spPr>
      </p:pic>
      <p:pic>
        <p:nvPicPr>
          <p:cNvPr id="10" name="Рисунок 9" descr="molitvennyi-zal-bolshoi-mecheti-v-kordove-ispaniya-0003658119-preview.jpg"/>
          <p:cNvPicPr>
            <a:picLocks noChangeAspect="1"/>
          </p:cNvPicPr>
          <p:nvPr/>
        </p:nvPicPr>
        <p:blipFill>
          <a:blip r:embed="rId5" cstate="print"/>
          <a:stretch>
            <a:fillRect/>
          </a:stretch>
        </p:blipFill>
        <p:spPr>
          <a:xfrm>
            <a:off x="2771800" y="1340768"/>
            <a:ext cx="1584176" cy="3461225"/>
          </a:xfrm>
          <a:prstGeom prst="rect">
            <a:avLst/>
          </a:prstGeom>
        </p:spPr>
      </p:pic>
      <p:sp>
        <p:nvSpPr>
          <p:cNvPr id="11" name="TextBox 10"/>
          <p:cNvSpPr txBox="1"/>
          <p:nvPr/>
        </p:nvSpPr>
        <p:spPr>
          <a:xfrm>
            <a:off x="5364088" y="5517232"/>
            <a:ext cx="3528392" cy="923330"/>
          </a:xfrm>
          <a:prstGeom prst="rect">
            <a:avLst/>
          </a:prstGeom>
          <a:noFill/>
        </p:spPr>
        <p:txBody>
          <a:bodyPr wrap="square" rtlCol="0">
            <a:spAutoFit/>
          </a:bodyPr>
          <a:lstStyle/>
          <a:p>
            <a:r>
              <a:rPr lang="ru-RU" b="1" dirty="0" smtClean="0">
                <a:solidFill>
                  <a:srgbClr val="FF0000"/>
                </a:solidFill>
              </a:rPr>
              <a:t>Подготовила Учитель ИЗО и МХК Смолина О.В.</a:t>
            </a:r>
          </a:p>
          <a:p>
            <a:r>
              <a:rPr lang="ru-RU" b="1" dirty="0" smtClean="0">
                <a:solidFill>
                  <a:srgbClr val="FF0000"/>
                </a:solidFill>
              </a:rPr>
              <a:t>МКОУ «</a:t>
            </a:r>
            <a:r>
              <a:rPr lang="ru-RU" b="1" dirty="0" err="1" smtClean="0">
                <a:solidFill>
                  <a:srgbClr val="FF0000"/>
                </a:solidFill>
              </a:rPr>
              <a:t>Новобатуринская</a:t>
            </a:r>
            <a:r>
              <a:rPr lang="ru-RU" b="1" smtClean="0">
                <a:solidFill>
                  <a:srgbClr val="FF0000"/>
                </a:solidFill>
              </a:rPr>
              <a:t> СОШ»</a:t>
            </a:r>
            <a:endParaRPr lang="ru-RU"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FF00"/>
                </a:solidFill>
              </a:rPr>
              <a:t>Мечеть</a:t>
            </a:r>
            <a:endParaRPr lang="ru-RU" dirty="0">
              <a:solidFill>
                <a:srgbClr val="FFFF00"/>
              </a:solidFill>
            </a:endParaRPr>
          </a:p>
        </p:txBody>
      </p:sp>
      <p:sp>
        <p:nvSpPr>
          <p:cNvPr id="3" name="Содержимое 2"/>
          <p:cNvSpPr>
            <a:spLocks noGrp="1"/>
          </p:cNvSpPr>
          <p:nvPr>
            <p:ph sz="half" idx="1"/>
          </p:nvPr>
        </p:nvSpPr>
        <p:spPr>
          <a:xfrm>
            <a:off x="107504" y="1196752"/>
            <a:ext cx="4038600" cy="5099712"/>
          </a:xfrm>
        </p:spPr>
        <p:txBody>
          <a:bodyPr>
            <a:normAutofit fontScale="55000" lnSpcReduction="20000"/>
          </a:bodyPr>
          <a:lstStyle/>
          <a:p>
            <a:r>
              <a:rPr lang="vi-VN" b="1" dirty="0" smtClean="0"/>
              <a:t>Мече́ть</a:t>
            </a:r>
            <a:r>
              <a:rPr lang="vi-VN" dirty="0" smtClean="0"/>
              <a:t> (</a:t>
            </a:r>
            <a:r>
              <a:rPr lang="vi-VN" dirty="0" smtClean="0">
                <a:solidFill>
                  <a:srgbClr val="FFFF00"/>
                </a:solidFill>
              </a:rPr>
              <a:t>араб.</a:t>
            </a:r>
            <a:r>
              <a:rPr lang="en-US" dirty="0" smtClean="0"/>
              <a:t> — «</a:t>
            </a:r>
            <a:r>
              <a:rPr lang="vi-VN" dirty="0" smtClean="0"/>
              <a:t>место поклонения») — мусульманское молитвенное (богослужебное) архитектурное сооружение.</a:t>
            </a:r>
          </a:p>
          <a:p>
            <a:r>
              <a:rPr lang="vi-VN" dirty="0" smtClean="0"/>
              <a:t>Представляет собой отдельно стоящее здание </a:t>
            </a:r>
            <a:r>
              <a:rPr lang="vi-VN" dirty="0" smtClean="0">
                <a:solidFill>
                  <a:srgbClr val="FFFF00"/>
                </a:solidFill>
              </a:rPr>
              <a:t>с куполом-гамбизом</a:t>
            </a:r>
            <a:r>
              <a:rPr lang="vi-VN" dirty="0" smtClean="0"/>
              <a:t>, иногда мечеть имеет внутренний двор</a:t>
            </a:r>
            <a:r>
              <a:rPr lang="ru-RU" dirty="0" smtClean="0"/>
              <a:t>.</a:t>
            </a:r>
            <a:r>
              <a:rPr lang="vi-VN" dirty="0" smtClean="0"/>
              <a:t> Флигелем к мечети пристраиваются </a:t>
            </a:r>
            <a:r>
              <a:rPr lang="vi-VN" dirty="0" smtClean="0">
                <a:solidFill>
                  <a:srgbClr val="FFFF00"/>
                </a:solidFill>
              </a:rPr>
              <a:t>башни-минареты</a:t>
            </a:r>
            <a:r>
              <a:rPr lang="vi-VN" dirty="0" smtClean="0"/>
              <a:t> числом от одного до девяти. </a:t>
            </a:r>
            <a:endParaRPr lang="ru-RU" dirty="0" smtClean="0"/>
          </a:p>
          <a:p>
            <a:r>
              <a:rPr lang="vi-VN" dirty="0" smtClean="0"/>
              <a:t>Молитвенный зал лишен изображений, но на стенах могут быть начертаны строки из Корана на арабском. Стена, обращённая к Мекке, отмечена пустой нишей, </a:t>
            </a:r>
            <a:r>
              <a:rPr lang="vi-VN" dirty="0" smtClean="0">
                <a:solidFill>
                  <a:srgbClr val="FFFF00"/>
                </a:solidFill>
              </a:rPr>
              <a:t>михрабом</a:t>
            </a:r>
            <a:r>
              <a:rPr lang="vi-VN" dirty="0" smtClean="0"/>
              <a:t> в которой молится </a:t>
            </a:r>
            <a:r>
              <a:rPr lang="vi-VN" dirty="0" smtClean="0">
                <a:solidFill>
                  <a:srgbClr val="FFFF00"/>
                </a:solidFill>
              </a:rPr>
              <a:t>имам</a:t>
            </a:r>
            <a:r>
              <a:rPr lang="vi-VN" dirty="0" smtClean="0"/>
              <a:t>. Справа от михраба расположена кафедра-минбар, с которой проповедник имам читает свои проповеди верующим во время пятничной и праздничной молитвы. При мечетях, как правило, работают школы-медресе.</a:t>
            </a:r>
          </a:p>
          <a:p>
            <a:endParaRPr lang="ru-RU" dirty="0"/>
          </a:p>
        </p:txBody>
      </p:sp>
      <p:pic>
        <p:nvPicPr>
          <p:cNvPr id="7" name="Содержимое 6" descr="0_590f3_ce2da71e_orig.jpg"/>
          <p:cNvPicPr>
            <a:picLocks noGrp="1" noChangeAspect="1"/>
          </p:cNvPicPr>
          <p:nvPr>
            <p:ph sz="half" idx="2"/>
          </p:nvPr>
        </p:nvPicPr>
        <p:blipFill>
          <a:blip r:embed="rId2" cstate="print"/>
          <a:stretch>
            <a:fillRect/>
          </a:stretch>
        </p:blipFill>
        <p:spPr>
          <a:xfrm>
            <a:off x="4208188" y="1556792"/>
            <a:ext cx="4935812" cy="370327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2" name="Содержимое 11" descr="triquerta.jpg"/>
          <p:cNvPicPr>
            <a:picLocks noGrp="1" noChangeAspect="1"/>
          </p:cNvPicPr>
          <p:nvPr>
            <p:ph sz="half" idx="1"/>
          </p:nvPr>
        </p:nvPicPr>
        <p:blipFill>
          <a:blip r:embed="rId2" cstate="print"/>
          <a:stretch>
            <a:fillRect/>
          </a:stretch>
        </p:blipFill>
        <p:spPr>
          <a:xfrm>
            <a:off x="611560" y="692696"/>
            <a:ext cx="2407752" cy="2345150"/>
          </a:xfrm>
          <a:prstGeom prst="rect">
            <a:avLst/>
          </a:prstGeom>
        </p:spPr>
      </p:pic>
      <p:graphicFrame>
        <p:nvGraphicFramePr>
          <p:cNvPr id="9" name="Таблица 8"/>
          <p:cNvGraphicFramePr>
            <a:graphicFrameLocks noGrp="1"/>
          </p:cNvGraphicFramePr>
          <p:nvPr/>
        </p:nvGraphicFramePr>
        <p:xfrm>
          <a:off x="323529" y="260648"/>
          <a:ext cx="8424936" cy="5838367"/>
        </p:xfrm>
        <a:graphic>
          <a:graphicData uri="http://schemas.openxmlformats.org/drawingml/2006/table">
            <a:tbl>
              <a:tblPr firstRow="1" bandRow="1">
                <a:tableStyleId>{5C22544A-7EE6-4342-B048-85BDC9FD1C3A}</a:tableStyleId>
              </a:tblPr>
              <a:tblGrid>
                <a:gridCol w="2808312"/>
                <a:gridCol w="2808312"/>
                <a:gridCol w="2808312"/>
              </a:tblGrid>
              <a:tr h="3240360">
                <a:tc>
                  <a:txBody>
                    <a:bodyPr/>
                    <a:lstStyle/>
                    <a:p>
                      <a:endParaRPr lang="ru-RU" dirty="0"/>
                    </a:p>
                  </a:txBody>
                  <a:tcPr/>
                </a:tc>
                <a:tc>
                  <a:txBody>
                    <a:bodyPr/>
                    <a:lstStyle/>
                    <a:p>
                      <a:endParaRPr lang="ru-RU" dirty="0"/>
                    </a:p>
                  </a:txBody>
                  <a:tcPr/>
                </a:tc>
                <a:tc>
                  <a:txBody>
                    <a:bodyPr/>
                    <a:lstStyle/>
                    <a:p>
                      <a:endParaRPr lang="ru-RU"/>
                    </a:p>
                  </a:txBody>
                  <a:tcPr/>
                </a:tc>
              </a:tr>
              <a:tr h="2598007">
                <a:tc>
                  <a:txBody>
                    <a:bodyPr/>
                    <a:lstStyle/>
                    <a:p>
                      <a:endParaRPr lang="ru-RU" dirty="0"/>
                    </a:p>
                  </a:txBody>
                  <a:tcPr/>
                </a:tc>
                <a:tc>
                  <a:txBody>
                    <a:bodyPr/>
                    <a:lstStyle/>
                    <a:p>
                      <a:endParaRPr lang="ru-RU" dirty="0"/>
                    </a:p>
                  </a:txBody>
                  <a:tcPr/>
                </a:tc>
                <a:tc>
                  <a:txBody>
                    <a:bodyPr/>
                    <a:lstStyle/>
                    <a:p>
                      <a:endParaRPr lang="ru-RU" dirty="0"/>
                    </a:p>
                  </a:txBody>
                  <a:tcPr/>
                </a:tc>
              </a:tr>
            </a:tbl>
          </a:graphicData>
        </a:graphic>
      </p:graphicFrame>
      <p:pic>
        <p:nvPicPr>
          <p:cNvPr id="10" name="Содержимое 4" descr="images (2).jpg"/>
          <p:cNvPicPr>
            <a:picLocks noChangeAspect="1"/>
          </p:cNvPicPr>
          <p:nvPr/>
        </p:nvPicPr>
        <p:blipFill>
          <a:blip r:embed="rId3" cstate="print"/>
          <a:stretch>
            <a:fillRect/>
          </a:stretch>
        </p:blipFill>
        <p:spPr>
          <a:xfrm>
            <a:off x="395536" y="3717032"/>
            <a:ext cx="2645967" cy="2347229"/>
          </a:xfrm>
          <a:prstGeom prst="rect">
            <a:avLst/>
          </a:prstGeom>
        </p:spPr>
      </p:pic>
      <p:pic>
        <p:nvPicPr>
          <p:cNvPr id="14" name="Содержимое 5" descr="459px-The-crucifix-192джотто.jpg"/>
          <p:cNvPicPr>
            <a:picLocks noChangeAspect="1"/>
          </p:cNvPicPr>
          <p:nvPr/>
        </p:nvPicPr>
        <p:blipFill>
          <a:blip r:embed="rId4" cstate="print"/>
          <a:stretch>
            <a:fillRect/>
          </a:stretch>
        </p:blipFill>
        <p:spPr>
          <a:xfrm>
            <a:off x="3419872" y="548680"/>
            <a:ext cx="2232308" cy="2913187"/>
          </a:xfrm>
          <a:prstGeom prst="rect">
            <a:avLst/>
          </a:prstGeom>
        </p:spPr>
      </p:pic>
      <p:pic>
        <p:nvPicPr>
          <p:cNvPr id="16" name="Рисунок 15" descr="preview.jpg"/>
          <p:cNvPicPr>
            <a:picLocks noChangeAspect="1"/>
          </p:cNvPicPr>
          <p:nvPr/>
        </p:nvPicPr>
        <p:blipFill>
          <a:blip r:embed="rId5" cstate="print"/>
          <a:stretch>
            <a:fillRect/>
          </a:stretch>
        </p:blipFill>
        <p:spPr>
          <a:xfrm>
            <a:off x="6084168" y="548680"/>
            <a:ext cx="2492896" cy="2492896"/>
          </a:xfrm>
          <a:prstGeom prst="rect">
            <a:avLst/>
          </a:prstGeom>
        </p:spPr>
      </p:pic>
      <p:pic>
        <p:nvPicPr>
          <p:cNvPr id="19" name="Содержимое 18" descr="рука-бу--ы-17392488.jpg"/>
          <p:cNvPicPr>
            <a:picLocks noGrp="1" noChangeAspect="1"/>
          </p:cNvPicPr>
          <p:nvPr>
            <p:ph sz="half" idx="2"/>
          </p:nvPr>
        </p:nvPicPr>
        <p:blipFill>
          <a:blip r:embed="rId6" cstate="print"/>
          <a:stretch>
            <a:fillRect/>
          </a:stretch>
        </p:blipFill>
        <p:spPr>
          <a:xfrm>
            <a:off x="6588224" y="3645746"/>
            <a:ext cx="1584176" cy="2384212"/>
          </a:xfrm>
        </p:spPr>
      </p:pic>
      <p:pic>
        <p:nvPicPr>
          <p:cNvPr id="18" name="Содержимое 14" descr="1309080017_6.jpg"/>
          <p:cNvPicPr>
            <a:picLocks noChangeAspect="1"/>
          </p:cNvPicPr>
          <p:nvPr/>
        </p:nvPicPr>
        <p:blipFill>
          <a:blip r:embed="rId7" cstate="print"/>
          <a:stretch>
            <a:fillRect/>
          </a:stretch>
        </p:blipFill>
        <p:spPr>
          <a:xfrm>
            <a:off x="611560" y="476672"/>
            <a:ext cx="2145393" cy="2867025"/>
          </a:xfrm>
          <a:prstGeom prst="rect">
            <a:avLst/>
          </a:prstGeom>
        </p:spPr>
      </p:pic>
      <p:sp>
        <p:nvSpPr>
          <p:cNvPr id="21" name="TextBox 20"/>
          <p:cNvSpPr txBox="1"/>
          <p:nvPr/>
        </p:nvSpPr>
        <p:spPr>
          <a:xfrm>
            <a:off x="2771800" y="3068960"/>
            <a:ext cx="360040" cy="369332"/>
          </a:xfrm>
          <a:prstGeom prst="rect">
            <a:avLst/>
          </a:prstGeom>
          <a:noFill/>
        </p:spPr>
        <p:txBody>
          <a:bodyPr wrap="square" rtlCol="0">
            <a:spAutoFit/>
          </a:bodyPr>
          <a:lstStyle/>
          <a:p>
            <a:r>
              <a:rPr lang="ru-RU" dirty="0" smtClean="0">
                <a:solidFill>
                  <a:schemeClr val="bg1"/>
                </a:solidFill>
              </a:rPr>
              <a:t>1</a:t>
            </a:r>
            <a:endParaRPr lang="ru-RU" dirty="0">
              <a:solidFill>
                <a:schemeClr val="bg1"/>
              </a:solidFill>
            </a:endParaRPr>
          </a:p>
        </p:txBody>
      </p:sp>
      <p:sp>
        <p:nvSpPr>
          <p:cNvPr id="22" name="TextBox 21"/>
          <p:cNvSpPr txBox="1"/>
          <p:nvPr/>
        </p:nvSpPr>
        <p:spPr>
          <a:xfrm>
            <a:off x="5724128" y="3140968"/>
            <a:ext cx="216024" cy="369332"/>
          </a:xfrm>
          <a:prstGeom prst="rect">
            <a:avLst/>
          </a:prstGeom>
          <a:noFill/>
        </p:spPr>
        <p:txBody>
          <a:bodyPr wrap="square" rtlCol="0">
            <a:spAutoFit/>
          </a:bodyPr>
          <a:lstStyle/>
          <a:p>
            <a:r>
              <a:rPr lang="ru-RU" dirty="0" smtClean="0">
                <a:solidFill>
                  <a:schemeClr val="bg1"/>
                </a:solidFill>
              </a:rPr>
              <a:t>2</a:t>
            </a:r>
            <a:endParaRPr lang="ru-RU" dirty="0">
              <a:solidFill>
                <a:schemeClr val="bg1"/>
              </a:solidFill>
            </a:endParaRPr>
          </a:p>
        </p:txBody>
      </p:sp>
      <p:sp>
        <p:nvSpPr>
          <p:cNvPr id="23" name="TextBox 22"/>
          <p:cNvSpPr txBox="1"/>
          <p:nvPr/>
        </p:nvSpPr>
        <p:spPr>
          <a:xfrm>
            <a:off x="8244408" y="3140968"/>
            <a:ext cx="432048" cy="307777"/>
          </a:xfrm>
          <a:prstGeom prst="rect">
            <a:avLst/>
          </a:prstGeom>
          <a:noFill/>
        </p:spPr>
        <p:txBody>
          <a:bodyPr wrap="square" rtlCol="0">
            <a:spAutoFit/>
          </a:bodyPr>
          <a:lstStyle/>
          <a:p>
            <a:r>
              <a:rPr lang="ru-RU" sz="1400" dirty="0" smtClean="0">
                <a:solidFill>
                  <a:schemeClr val="bg1"/>
                </a:solidFill>
              </a:rPr>
              <a:t>3</a:t>
            </a:r>
            <a:endParaRPr lang="ru-RU" sz="1400" dirty="0">
              <a:solidFill>
                <a:schemeClr val="bg1"/>
              </a:solidFill>
            </a:endParaRPr>
          </a:p>
        </p:txBody>
      </p:sp>
      <p:sp>
        <p:nvSpPr>
          <p:cNvPr id="24" name="TextBox 23"/>
          <p:cNvSpPr txBox="1"/>
          <p:nvPr/>
        </p:nvSpPr>
        <p:spPr>
          <a:xfrm>
            <a:off x="2483768" y="5661248"/>
            <a:ext cx="504056" cy="369332"/>
          </a:xfrm>
          <a:prstGeom prst="rect">
            <a:avLst/>
          </a:prstGeom>
          <a:noFill/>
        </p:spPr>
        <p:txBody>
          <a:bodyPr wrap="square" rtlCol="0">
            <a:spAutoFit/>
          </a:bodyPr>
          <a:lstStyle/>
          <a:p>
            <a:r>
              <a:rPr lang="ru-RU" dirty="0" smtClean="0">
                <a:solidFill>
                  <a:schemeClr val="bg1"/>
                </a:solidFill>
              </a:rPr>
              <a:t>4</a:t>
            </a:r>
            <a:endParaRPr lang="ru-RU" dirty="0">
              <a:solidFill>
                <a:schemeClr val="bg1"/>
              </a:solidFill>
            </a:endParaRPr>
          </a:p>
        </p:txBody>
      </p:sp>
      <p:sp>
        <p:nvSpPr>
          <p:cNvPr id="25" name="TextBox 24"/>
          <p:cNvSpPr txBox="1"/>
          <p:nvPr/>
        </p:nvSpPr>
        <p:spPr>
          <a:xfrm>
            <a:off x="8316416" y="5661248"/>
            <a:ext cx="360040" cy="369332"/>
          </a:xfrm>
          <a:prstGeom prst="rect">
            <a:avLst/>
          </a:prstGeom>
          <a:noFill/>
        </p:spPr>
        <p:txBody>
          <a:bodyPr wrap="square" rtlCol="0">
            <a:spAutoFit/>
          </a:bodyPr>
          <a:lstStyle/>
          <a:p>
            <a:r>
              <a:rPr lang="ru-RU" dirty="0" smtClean="0">
                <a:solidFill>
                  <a:schemeClr val="bg1"/>
                </a:solidFill>
              </a:rPr>
              <a:t>6</a:t>
            </a:r>
            <a:endParaRPr lang="ru-RU" dirty="0">
              <a:solidFill>
                <a:schemeClr val="bg1"/>
              </a:solidFill>
            </a:endParaRPr>
          </a:p>
        </p:txBody>
      </p:sp>
      <p:pic>
        <p:nvPicPr>
          <p:cNvPr id="26" name="Рисунок 25" descr="14171749.gif"/>
          <p:cNvPicPr>
            <a:picLocks noChangeAspect="1"/>
          </p:cNvPicPr>
          <p:nvPr/>
        </p:nvPicPr>
        <p:blipFill>
          <a:blip r:embed="rId8" cstate="print"/>
          <a:stretch>
            <a:fillRect/>
          </a:stretch>
        </p:blipFill>
        <p:spPr>
          <a:xfrm>
            <a:off x="3203848" y="3573016"/>
            <a:ext cx="2419350" cy="2438400"/>
          </a:xfrm>
          <a:prstGeom prst="rect">
            <a:avLst/>
          </a:prstGeom>
        </p:spPr>
      </p:pic>
      <p:sp>
        <p:nvSpPr>
          <p:cNvPr id="27" name="TextBox 26"/>
          <p:cNvSpPr txBox="1"/>
          <p:nvPr/>
        </p:nvSpPr>
        <p:spPr>
          <a:xfrm>
            <a:off x="5652120" y="5733256"/>
            <a:ext cx="432048" cy="369332"/>
          </a:xfrm>
          <a:prstGeom prst="rect">
            <a:avLst/>
          </a:prstGeom>
          <a:noFill/>
        </p:spPr>
        <p:txBody>
          <a:bodyPr wrap="square" rtlCol="0">
            <a:spAutoFit/>
          </a:bodyPr>
          <a:lstStyle/>
          <a:p>
            <a:r>
              <a:rPr lang="ru-RU" dirty="0" smtClean="0">
                <a:solidFill>
                  <a:schemeClr val="bg1"/>
                </a:solidFill>
              </a:rPr>
              <a:t>5</a:t>
            </a:r>
            <a:endParaRPr lang="ru-RU"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Кто знает, что обозначает символ ислама – полумесяц?</a:t>
            </a:r>
            <a:endParaRPr lang="ru-RU" dirty="0"/>
          </a:p>
        </p:txBody>
      </p:sp>
      <p:pic>
        <p:nvPicPr>
          <p:cNvPr id="3" name="Рисунок 2" descr="1210.jpg"/>
          <p:cNvPicPr>
            <a:picLocks noChangeAspect="1"/>
          </p:cNvPicPr>
          <p:nvPr/>
        </p:nvPicPr>
        <p:blipFill>
          <a:blip r:embed="rId2" cstate="print"/>
          <a:stretch>
            <a:fillRect/>
          </a:stretch>
        </p:blipFill>
        <p:spPr>
          <a:xfrm>
            <a:off x="1331640" y="2420888"/>
            <a:ext cx="6350000" cy="4127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464344" y="188641"/>
            <a:ext cx="4755728" cy="5976664"/>
          </a:xfrm>
        </p:spPr>
        <p:txBody>
          <a:bodyPr>
            <a:normAutofit/>
          </a:bodyPr>
          <a:lstStyle/>
          <a:p>
            <a:r>
              <a:rPr lang="ru-RU" dirty="0" smtClean="0"/>
              <a:t>Символ полумесяца намного старше ислама. К примеру, в Древней Греции он ассоциировался с чистотой и венчал голову богини Артемиды. Что касается первых мусульман, то они предпочитали обходиться без символов — ведь ни в Коране, ни в Суннах ничего о них не сказано.</a:t>
            </a:r>
          </a:p>
        </p:txBody>
      </p:sp>
      <p:pic>
        <p:nvPicPr>
          <p:cNvPr id="5" name="Рисунок 4" descr="48de9e80224e.jpg"/>
          <p:cNvPicPr>
            <a:picLocks noChangeAspect="1"/>
          </p:cNvPicPr>
          <p:nvPr/>
        </p:nvPicPr>
        <p:blipFill>
          <a:blip r:embed="rId2" cstate="print"/>
          <a:stretch>
            <a:fillRect/>
          </a:stretch>
        </p:blipFill>
        <p:spPr>
          <a:xfrm>
            <a:off x="5314950" y="0"/>
            <a:ext cx="382905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f4498a85-ab71-4bd8-ae06-9639097af8a4.jpg"/>
          <p:cNvPicPr>
            <a:picLocks noGrp="1" noChangeAspect="1"/>
          </p:cNvPicPr>
          <p:nvPr>
            <p:ph sz="half" idx="1"/>
          </p:nvPr>
        </p:nvPicPr>
        <p:blipFill>
          <a:blip r:embed="rId2" cstate="print"/>
          <a:stretch>
            <a:fillRect/>
          </a:stretch>
        </p:blipFill>
        <p:spPr>
          <a:xfrm>
            <a:off x="107504" y="836712"/>
            <a:ext cx="4920236" cy="5444728"/>
          </a:xfrm>
        </p:spPr>
      </p:pic>
      <p:sp>
        <p:nvSpPr>
          <p:cNvPr id="4" name="Содержимое 3"/>
          <p:cNvSpPr>
            <a:spLocks noGrp="1"/>
          </p:cNvSpPr>
          <p:nvPr>
            <p:ph sz="half" idx="2"/>
          </p:nvPr>
        </p:nvSpPr>
        <p:spPr/>
        <p:txBody>
          <a:bodyPr>
            <a:normAutofit fontScale="70000" lnSpcReduction="20000"/>
          </a:bodyPr>
          <a:lstStyle/>
          <a:p>
            <a:r>
              <a:rPr lang="ru-RU" dirty="0" smtClean="0"/>
              <a:t>По легенде, в 1299 году Осман, властитель крошечного княжества на территории Малой Азии, увидел во сне полумесяц, который простирался от одного конца земли до другого. Приняв это за доброе предзнаменование, бей сделал полумесяц символом своей династии. Сон не обманул Османа — его потомки создали огромную державу и стали не только величайшими владыками в мусульманском мире, но и духовными его вождями — халифами.</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месяц.gif"/>
          <p:cNvPicPr>
            <a:picLocks noGrp="1" noChangeAspect="1"/>
          </p:cNvPicPr>
          <p:nvPr>
            <p:ph sz="half" idx="1"/>
          </p:nvPr>
        </p:nvPicPr>
        <p:blipFill>
          <a:blip r:embed="rId2" cstate="print"/>
          <a:stretch>
            <a:fillRect/>
          </a:stretch>
        </p:blipFill>
        <p:spPr>
          <a:xfrm>
            <a:off x="251520" y="908720"/>
            <a:ext cx="4303791" cy="2376264"/>
          </a:xfrm>
        </p:spPr>
      </p:pic>
      <p:sp>
        <p:nvSpPr>
          <p:cNvPr id="4" name="Содержимое 3"/>
          <p:cNvSpPr>
            <a:spLocks noGrp="1"/>
          </p:cNvSpPr>
          <p:nvPr>
            <p:ph sz="half" idx="2"/>
          </p:nvPr>
        </p:nvSpPr>
        <p:spPr/>
        <p:txBody>
          <a:bodyPr>
            <a:normAutofit lnSpcReduction="10000"/>
          </a:bodyPr>
          <a:lstStyle/>
          <a:p>
            <a:r>
              <a:rPr lang="ru-RU" dirty="0" smtClean="0"/>
              <a:t> Неудивительно, что символ династии, полумесяц, стал ассоциироваться с исламом. Эта связь закрепилась в XIX веке, когда в дополнение к Красному Кресту был создан Красный Полумесяц. </a:t>
            </a:r>
            <a:endParaRPr lang="ru-RU" dirty="0"/>
          </a:p>
        </p:txBody>
      </p:sp>
      <p:pic>
        <p:nvPicPr>
          <p:cNvPr id="6" name="Рисунок 5" descr="800px-RedCrescentAz.jpg"/>
          <p:cNvPicPr>
            <a:picLocks noChangeAspect="1"/>
          </p:cNvPicPr>
          <p:nvPr/>
        </p:nvPicPr>
        <p:blipFill>
          <a:blip r:embed="rId3" cstate="print"/>
          <a:stretch>
            <a:fillRect/>
          </a:stretch>
        </p:blipFill>
        <p:spPr>
          <a:xfrm>
            <a:off x="323528" y="3429000"/>
            <a:ext cx="4320480" cy="324036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464344" y="116633"/>
            <a:ext cx="8500144" cy="2592287"/>
          </a:xfrm>
        </p:spPr>
        <p:txBody>
          <a:bodyPr>
            <a:normAutofit lnSpcReduction="10000"/>
          </a:bodyPr>
          <a:lstStyle/>
          <a:p>
            <a:r>
              <a:rPr lang="ru-RU" b="1" dirty="0" smtClean="0"/>
              <a:t>Постепенно мусульманские символы (полумесяц и звезда) получили широкое распространение: они стали украшать флаги исламских государств, мечети, почтовые марки и т.д. Однако все же это по-прежнему знаки османской династии, а не самой религии Единобожия.</a:t>
            </a:r>
            <a:r>
              <a:rPr lang="ru-RU" dirty="0" smtClean="0"/>
              <a:t> </a:t>
            </a:r>
            <a:endParaRPr lang="ru-RU" dirty="0"/>
          </a:p>
        </p:txBody>
      </p:sp>
      <p:pic>
        <p:nvPicPr>
          <p:cNvPr id="5" name="Содержимое 4" descr="1.jpg"/>
          <p:cNvPicPr>
            <a:picLocks noGrp="1" noChangeAspect="1"/>
          </p:cNvPicPr>
          <p:nvPr>
            <p:ph sz="half" idx="2"/>
          </p:nvPr>
        </p:nvPicPr>
        <p:blipFill>
          <a:blip r:embed="rId2" cstate="print"/>
          <a:stretch>
            <a:fillRect/>
          </a:stretch>
        </p:blipFill>
        <p:spPr>
          <a:xfrm>
            <a:off x="0" y="2681750"/>
            <a:ext cx="9144000" cy="3832414"/>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5" name="Содержимое 4"/>
          <p:cNvGraphicFramePr>
            <a:graphicFrameLocks noGrp="1"/>
          </p:cNvGraphicFramePr>
          <p:nvPr>
            <p:ph sz="half" idx="1"/>
          </p:nvPr>
        </p:nvGraphicFramePr>
        <p:xfrm>
          <a:off x="457200" y="260648"/>
          <a:ext cx="8686800" cy="5976664"/>
        </p:xfrm>
        <a:graphic>
          <a:graphicData uri="http://schemas.openxmlformats.org/drawingml/2006/table">
            <a:tbl>
              <a:tblPr firstRow="1" bandRow="1">
                <a:tableStyleId>{5C22544A-7EE6-4342-B048-85BDC9FD1C3A}</a:tableStyleId>
              </a:tblPr>
              <a:tblGrid>
                <a:gridCol w="2895600"/>
                <a:gridCol w="2895600"/>
                <a:gridCol w="2895600"/>
              </a:tblGrid>
              <a:tr h="2988332">
                <a:tc>
                  <a:txBody>
                    <a:bodyPr/>
                    <a:lstStyle/>
                    <a:p>
                      <a:endParaRPr lang="ru-RU" dirty="0"/>
                    </a:p>
                  </a:txBody>
                  <a:tcPr/>
                </a:tc>
                <a:tc>
                  <a:txBody>
                    <a:bodyPr/>
                    <a:lstStyle/>
                    <a:p>
                      <a:endParaRPr lang="ru-RU"/>
                    </a:p>
                  </a:txBody>
                  <a:tcPr/>
                </a:tc>
                <a:tc>
                  <a:txBody>
                    <a:bodyPr/>
                    <a:lstStyle/>
                    <a:p>
                      <a:endParaRPr lang="ru-RU" dirty="0"/>
                    </a:p>
                  </a:txBody>
                  <a:tcPr/>
                </a:tc>
              </a:tr>
              <a:tr h="2988332">
                <a:tc>
                  <a:txBody>
                    <a:bodyPr/>
                    <a:lstStyle/>
                    <a:p>
                      <a:endParaRPr lang="ru-RU"/>
                    </a:p>
                  </a:txBody>
                  <a:tcPr/>
                </a:tc>
                <a:tc>
                  <a:txBody>
                    <a:bodyPr/>
                    <a:lstStyle/>
                    <a:p>
                      <a:endParaRPr lang="ru-RU" dirty="0"/>
                    </a:p>
                  </a:txBody>
                  <a:tcPr/>
                </a:tc>
                <a:tc>
                  <a:txBody>
                    <a:bodyPr/>
                    <a:lstStyle/>
                    <a:p>
                      <a:endParaRPr lang="ru-RU" dirty="0"/>
                    </a:p>
                  </a:txBody>
                  <a:tcPr/>
                </a:tc>
              </a:tr>
            </a:tbl>
          </a:graphicData>
        </a:graphic>
      </p:graphicFrame>
      <p:pic>
        <p:nvPicPr>
          <p:cNvPr id="6" name="Содержимое 5" descr="300_pic_66678.jpg"/>
          <p:cNvPicPr>
            <a:picLocks noGrp="1" noChangeAspect="1"/>
          </p:cNvPicPr>
          <p:nvPr>
            <p:ph sz="half" idx="2"/>
          </p:nvPr>
        </p:nvPicPr>
        <p:blipFill>
          <a:blip r:embed="rId2" cstate="print"/>
          <a:stretch>
            <a:fillRect/>
          </a:stretch>
        </p:blipFill>
        <p:spPr>
          <a:xfrm>
            <a:off x="3779912" y="260648"/>
            <a:ext cx="2088232" cy="2944407"/>
          </a:xfrm>
        </p:spPr>
      </p:pic>
      <p:pic>
        <p:nvPicPr>
          <p:cNvPr id="7" name="Рисунок 6" descr="news-L3j9xM4hS5.jpg"/>
          <p:cNvPicPr>
            <a:picLocks noChangeAspect="1"/>
          </p:cNvPicPr>
          <p:nvPr/>
        </p:nvPicPr>
        <p:blipFill>
          <a:blip r:embed="rId3" cstate="print"/>
          <a:stretch>
            <a:fillRect/>
          </a:stretch>
        </p:blipFill>
        <p:spPr>
          <a:xfrm>
            <a:off x="539552" y="3356992"/>
            <a:ext cx="2857500" cy="2857500"/>
          </a:xfrm>
          <a:prstGeom prst="rect">
            <a:avLst/>
          </a:prstGeom>
        </p:spPr>
      </p:pic>
      <p:pic>
        <p:nvPicPr>
          <p:cNvPr id="8" name="Рисунок 7" descr="220pxBurqa_9852715_4565128.jpg"/>
          <p:cNvPicPr>
            <a:picLocks noChangeAspect="1"/>
          </p:cNvPicPr>
          <p:nvPr/>
        </p:nvPicPr>
        <p:blipFill>
          <a:blip r:embed="rId4" cstate="print"/>
          <a:stretch>
            <a:fillRect/>
          </a:stretch>
        </p:blipFill>
        <p:spPr>
          <a:xfrm>
            <a:off x="1043608" y="476672"/>
            <a:ext cx="1704189" cy="2556284"/>
          </a:xfrm>
          <a:prstGeom prst="rect">
            <a:avLst/>
          </a:prstGeom>
        </p:spPr>
      </p:pic>
      <p:pic>
        <p:nvPicPr>
          <p:cNvPr id="9" name="Рисунок 8" descr="d5aef8a73b379ba421708afa725f3dca.jpg"/>
          <p:cNvPicPr>
            <a:picLocks noChangeAspect="1"/>
          </p:cNvPicPr>
          <p:nvPr/>
        </p:nvPicPr>
        <p:blipFill>
          <a:blip r:embed="rId5" cstate="print"/>
          <a:stretch>
            <a:fillRect/>
          </a:stretch>
        </p:blipFill>
        <p:spPr>
          <a:xfrm>
            <a:off x="6084168" y="3573016"/>
            <a:ext cx="2915816" cy="2202883"/>
          </a:xfrm>
          <a:prstGeom prst="rect">
            <a:avLst/>
          </a:prstGeom>
        </p:spPr>
      </p:pic>
      <p:pic>
        <p:nvPicPr>
          <p:cNvPr id="10" name="Рисунок 9" descr="20.jpg"/>
          <p:cNvPicPr>
            <a:picLocks noChangeAspect="1"/>
          </p:cNvPicPr>
          <p:nvPr/>
        </p:nvPicPr>
        <p:blipFill>
          <a:blip r:embed="rId6" cstate="print"/>
          <a:stretch>
            <a:fillRect/>
          </a:stretch>
        </p:blipFill>
        <p:spPr>
          <a:xfrm>
            <a:off x="3851920" y="3429000"/>
            <a:ext cx="2027166" cy="2636912"/>
          </a:xfrm>
          <a:prstGeom prst="rect">
            <a:avLst/>
          </a:prstGeom>
        </p:spPr>
      </p:pic>
      <p:pic>
        <p:nvPicPr>
          <p:cNvPr id="11" name="Рисунок 10" descr="украинский-венок-женщины-25563245.jpg"/>
          <p:cNvPicPr>
            <a:picLocks noChangeAspect="1"/>
          </p:cNvPicPr>
          <p:nvPr/>
        </p:nvPicPr>
        <p:blipFill>
          <a:blip r:embed="rId7" cstate="print"/>
          <a:stretch>
            <a:fillRect/>
          </a:stretch>
        </p:blipFill>
        <p:spPr>
          <a:xfrm>
            <a:off x="6660232" y="260648"/>
            <a:ext cx="2088232" cy="2973748"/>
          </a:xfrm>
          <a:prstGeom prst="rect">
            <a:avLst/>
          </a:prstGeom>
        </p:spPr>
      </p:pic>
      <p:sp>
        <p:nvSpPr>
          <p:cNvPr id="12" name="TextBox 11"/>
          <p:cNvSpPr txBox="1"/>
          <p:nvPr/>
        </p:nvSpPr>
        <p:spPr>
          <a:xfrm>
            <a:off x="2915816" y="2564904"/>
            <a:ext cx="360040" cy="461665"/>
          </a:xfrm>
          <a:prstGeom prst="rect">
            <a:avLst/>
          </a:prstGeom>
          <a:noFill/>
        </p:spPr>
        <p:txBody>
          <a:bodyPr wrap="square" rtlCol="0">
            <a:spAutoFit/>
          </a:bodyPr>
          <a:lstStyle/>
          <a:p>
            <a:r>
              <a:rPr lang="ru-RU" sz="2400" dirty="0" smtClean="0">
                <a:solidFill>
                  <a:schemeClr val="bg1"/>
                </a:solidFill>
              </a:rPr>
              <a:t>1</a:t>
            </a:r>
            <a:endParaRPr lang="ru-RU" sz="2400" dirty="0">
              <a:solidFill>
                <a:schemeClr val="bg1"/>
              </a:solidFill>
            </a:endParaRPr>
          </a:p>
        </p:txBody>
      </p:sp>
      <p:sp>
        <p:nvSpPr>
          <p:cNvPr id="13" name="TextBox 12"/>
          <p:cNvSpPr txBox="1"/>
          <p:nvPr/>
        </p:nvSpPr>
        <p:spPr>
          <a:xfrm>
            <a:off x="5940152" y="2636912"/>
            <a:ext cx="288032" cy="461665"/>
          </a:xfrm>
          <a:prstGeom prst="rect">
            <a:avLst/>
          </a:prstGeom>
          <a:noFill/>
        </p:spPr>
        <p:txBody>
          <a:bodyPr wrap="square" rtlCol="0">
            <a:spAutoFit/>
          </a:bodyPr>
          <a:lstStyle/>
          <a:p>
            <a:r>
              <a:rPr lang="ru-RU" sz="2400" dirty="0" smtClean="0">
                <a:solidFill>
                  <a:schemeClr val="bg1"/>
                </a:solidFill>
              </a:rPr>
              <a:t>2</a:t>
            </a:r>
            <a:endParaRPr lang="ru-RU" sz="2400" dirty="0">
              <a:solidFill>
                <a:schemeClr val="bg1"/>
              </a:solidFill>
            </a:endParaRPr>
          </a:p>
        </p:txBody>
      </p:sp>
      <p:sp>
        <p:nvSpPr>
          <p:cNvPr id="14" name="TextBox 13"/>
          <p:cNvSpPr txBox="1"/>
          <p:nvPr/>
        </p:nvSpPr>
        <p:spPr>
          <a:xfrm>
            <a:off x="8820472" y="2780928"/>
            <a:ext cx="323528" cy="461665"/>
          </a:xfrm>
          <a:prstGeom prst="rect">
            <a:avLst/>
          </a:prstGeom>
          <a:noFill/>
        </p:spPr>
        <p:txBody>
          <a:bodyPr wrap="square" rtlCol="0">
            <a:spAutoFit/>
          </a:bodyPr>
          <a:lstStyle/>
          <a:p>
            <a:r>
              <a:rPr lang="ru-RU" sz="2400" dirty="0" smtClean="0">
                <a:solidFill>
                  <a:schemeClr val="bg1"/>
                </a:solidFill>
              </a:rPr>
              <a:t>3</a:t>
            </a:r>
            <a:endParaRPr lang="ru-RU" sz="2400" dirty="0">
              <a:solidFill>
                <a:schemeClr val="bg1"/>
              </a:solidFill>
            </a:endParaRPr>
          </a:p>
        </p:txBody>
      </p:sp>
      <p:sp>
        <p:nvSpPr>
          <p:cNvPr id="15" name="TextBox 14"/>
          <p:cNvSpPr txBox="1"/>
          <p:nvPr/>
        </p:nvSpPr>
        <p:spPr>
          <a:xfrm>
            <a:off x="2915816" y="5733256"/>
            <a:ext cx="360040" cy="461665"/>
          </a:xfrm>
          <a:prstGeom prst="rect">
            <a:avLst/>
          </a:prstGeom>
          <a:noFill/>
        </p:spPr>
        <p:txBody>
          <a:bodyPr wrap="square" rtlCol="0">
            <a:spAutoFit/>
          </a:bodyPr>
          <a:lstStyle/>
          <a:p>
            <a:r>
              <a:rPr lang="ru-RU" sz="2400" dirty="0" smtClean="0">
                <a:solidFill>
                  <a:schemeClr val="bg1"/>
                </a:solidFill>
              </a:rPr>
              <a:t>4</a:t>
            </a:r>
            <a:endParaRPr lang="ru-RU" sz="2400" dirty="0">
              <a:solidFill>
                <a:schemeClr val="bg1"/>
              </a:solidFill>
            </a:endParaRPr>
          </a:p>
        </p:txBody>
      </p:sp>
      <p:sp>
        <p:nvSpPr>
          <p:cNvPr id="16" name="TextBox 15"/>
          <p:cNvSpPr txBox="1"/>
          <p:nvPr/>
        </p:nvSpPr>
        <p:spPr>
          <a:xfrm>
            <a:off x="5580112" y="5733256"/>
            <a:ext cx="504056" cy="461665"/>
          </a:xfrm>
          <a:prstGeom prst="rect">
            <a:avLst/>
          </a:prstGeom>
          <a:noFill/>
        </p:spPr>
        <p:txBody>
          <a:bodyPr wrap="square" rtlCol="0">
            <a:spAutoFit/>
          </a:bodyPr>
          <a:lstStyle/>
          <a:p>
            <a:r>
              <a:rPr lang="ru-RU" sz="2400" dirty="0" smtClean="0">
                <a:solidFill>
                  <a:schemeClr val="bg1"/>
                </a:solidFill>
              </a:rPr>
              <a:t>5</a:t>
            </a:r>
            <a:endParaRPr lang="ru-RU" sz="2400" dirty="0">
              <a:solidFill>
                <a:schemeClr val="bg1"/>
              </a:solidFill>
            </a:endParaRPr>
          </a:p>
        </p:txBody>
      </p:sp>
      <p:sp>
        <p:nvSpPr>
          <p:cNvPr id="17" name="TextBox 16"/>
          <p:cNvSpPr txBox="1"/>
          <p:nvPr/>
        </p:nvSpPr>
        <p:spPr>
          <a:xfrm>
            <a:off x="8532440" y="5733256"/>
            <a:ext cx="432048" cy="461665"/>
          </a:xfrm>
          <a:prstGeom prst="rect">
            <a:avLst/>
          </a:prstGeom>
          <a:noFill/>
        </p:spPr>
        <p:txBody>
          <a:bodyPr wrap="square" rtlCol="0">
            <a:spAutoFit/>
          </a:bodyPr>
          <a:lstStyle/>
          <a:p>
            <a:r>
              <a:rPr lang="ru-RU" sz="2400" dirty="0" smtClean="0">
                <a:solidFill>
                  <a:schemeClr val="bg1"/>
                </a:solidFill>
              </a:rPr>
              <a:t>6</a:t>
            </a:r>
            <a:endParaRPr lang="ru-RU" sz="2400"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6600" dirty="0" smtClean="0"/>
              <a:t>А что ты знаешь о женской мусульманской одежде?</a:t>
            </a:r>
            <a:endParaRPr lang="ru-RU" sz="6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70000" lnSpcReduction="20000"/>
          </a:bodyPr>
          <a:lstStyle/>
          <a:p>
            <a:endParaRPr lang="ru-RU" dirty="0"/>
          </a:p>
        </p:txBody>
      </p:sp>
      <p:sp>
        <p:nvSpPr>
          <p:cNvPr id="4" name="Содержимое 3"/>
          <p:cNvSpPr>
            <a:spLocks noGrp="1"/>
          </p:cNvSpPr>
          <p:nvPr>
            <p:ph sz="half" idx="2"/>
          </p:nvPr>
        </p:nvSpPr>
        <p:spPr/>
        <p:txBody>
          <a:bodyPr>
            <a:normAutofit fontScale="70000" lnSpcReduction="20000"/>
          </a:bodyPr>
          <a:lstStyle/>
          <a:p>
            <a:r>
              <a:rPr lang="ru-RU" b="1" dirty="0"/>
              <a:t>Паранджа</a:t>
            </a:r>
            <a:r>
              <a:rPr lang="ru-RU" dirty="0"/>
              <a:t> </a:t>
            </a:r>
            <a:r>
              <a:rPr lang="ru-RU" dirty="0" smtClean="0"/>
              <a:t/>
            </a:r>
            <a:br>
              <a:rPr lang="ru-RU" dirty="0" smtClean="0"/>
            </a:br>
            <a:r>
              <a:rPr lang="ru-RU" dirty="0" smtClean="0"/>
              <a:t/>
            </a:r>
            <a:br>
              <a:rPr lang="ru-RU" dirty="0" smtClean="0"/>
            </a:br>
            <a:r>
              <a:rPr lang="ru-RU" dirty="0"/>
              <a:t>Паранджа - женская верхняя одежда в мусульманских странах, в частности Центральной Азии и на Ближнем Востоке, представляющая собой халат с длинными ложными рукавами и с закрывавшей лицо волосяной сеткой - чачван.</a:t>
            </a: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pic>
        <p:nvPicPr>
          <p:cNvPr id="5" name="Рисунок 4" descr="220pxBurqa_9852715_4565128.jpg"/>
          <p:cNvPicPr>
            <a:picLocks noChangeAspect="1"/>
          </p:cNvPicPr>
          <p:nvPr/>
        </p:nvPicPr>
        <p:blipFill>
          <a:blip r:embed="rId2" cstate="print"/>
          <a:stretch>
            <a:fillRect/>
          </a:stretch>
        </p:blipFill>
        <p:spPr>
          <a:xfrm>
            <a:off x="899592" y="1700808"/>
            <a:ext cx="3096344" cy="464451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683568" y="2636912"/>
            <a:ext cx="5718048" cy="977486"/>
          </a:xfrm>
        </p:spPr>
        <p:txBody>
          <a:bodyPr>
            <a:normAutofit/>
          </a:bodyPr>
          <a:lstStyle/>
          <a:p>
            <a:endParaRPr lang="ru-RU" dirty="0" smtClean="0"/>
          </a:p>
          <a:p>
            <a:endParaRPr lang="ru-RU" dirty="0"/>
          </a:p>
        </p:txBody>
      </p:sp>
      <p:sp>
        <p:nvSpPr>
          <p:cNvPr id="3" name="Заголовок 2"/>
          <p:cNvSpPr>
            <a:spLocks noGrp="1"/>
          </p:cNvSpPr>
          <p:nvPr>
            <p:ph type="title"/>
          </p:nvPr>
        </p:nvSpPr>
        <p:spPr/>
        <p:txBody>
          <a:bodyPr/>
          <a:lstStyle/>
          <a:p>
            <a:r>
              <a:rPr lang="ru-RU" dirty="0" smtClean="0">
                <a:solidFill>
                  <a:srgbClr val="FFFF00"/>
                </a:solidFill>
              </a:rPr>
              <a:t>ЦЕЛЬ:</a:t>
            </a:r>
            <a:r>
              <a:rPr lang="ru-RU" dirty="0" smtClean="0"/>
              <a:t> Изучить некоторые аспекты ислама</a:t>
            </a:r>
            <a:br>
              <a:rPr lang="ru-RU" dirty="0" smtClean="0"/>
            </a:br>
            <a:r>
              <a:rPr lang="ru-RU" dirty="0" smtClean="0">
                <a:solidFill>
                  <a:srgbClr val="FFFF00"/>
                </a:solidFill>
              </a:rPr>
              <a:t>Задачи:</a:t>
            </a:r>
            <a:br>
              <a:rPr lang="ru-RU" dirty="0" smtClean="0">
                <a:solidFill>
                  <a:srgbClr val="FFFF00"/>
                </a:solidFill>
              </a:rPr>
            </a:br>
            <a:r>
              <a:rPr lang="ru-RU" dirty="0" smtClean="0">
                <a:solidFill>
                  <a:srgbClr val="FFFF00"/>
                </a:solidFill>
              </a:rPr>
              <a:t>- познакомиться с главными традициями ислама</a:t>
            </a:r>
            <a:r>
              <a:rPr lang="ru-RU" dirty="0" smtClean="0"/>
              <a:t/>
            </a:r>
            <a:br>
              <a:rPr lang="ru-RU" dirty="0" smtClean="0"/>
            </a:br>
            <a:r>
              <a:rPr lang="ru-RU" b="1" dirty="0" smtClean="0">
                <a:solidFill>
                  <a:srgbClr val="FFFF00"/>
                </a:solidFill>
              </a:rPr>
              <a:t>-Узнать кто руководит молитвой в исламе?</a:t>
            </a:r>
            <a:br>
              <a:rPr lang="ru-RU" b="1" dirty="0" smtClean="0">
                <a:solidFill>
                  <a:srgbClr val="FFFF00"/>
                </a:solidFill>
              </a:rPr>
            </a:br>
            <a:r>
              <a:rPr lang="ru-RU" b="1" dirty="0" smtClean="0">
                <a:solidFill>
                  <a:srgbClr val="FFFF00"/>
                </a:solidFill>
              </a:rPr>
              <a:t>-Узнать для чего служит молитвенный зал?</a:t>
            </a:r>
            <a:br>
              <a:rPr lang="ru-RU" b="1" dirty="0" smtClean="0">
                <a:solidFill>
                  <a:srgbClr val="FFFF00"/>
                </a:solidFill>
              </a:rPr>
            </a:br>
            <a:r>
              <a:rPr lang="ru-RU" b="1" dirty="0" smtClean="0">
                <a:solidFill>
                  <a:srgbClr val="FFFF00"/>
                </a:solidFill>
              </a:rPr>
              <a:t>-Познакомиться с видами </a:t>
            </a:r>
            <a:r>
              <a:rPr lang="ru-RU" b="1" smtClean="0">
                <a:solidFill>
                  <a:srgbClr val="FFFF00"/>
                </a:solidFill>
              </a:rPr>
              <a:t>женской одежды.</a:t>
            </a:r>
            <a:r>
              <a:rPr lang="ru-RU" b="1" dirty="0" smtClean="0">
                <a:solidFill>
                  <a:srgbClr val="FFFF00"/>
                </a:solidFill>
              </a:rPr>
              <a:t/>
            </a:r>
            <a:br>
              <a:rPr lang="ru-RU" b="1" dirty="0" smtClean="0">
                <a:solidFill>
                  <a:srgbClr val="FFFF00"/>
                </a:solidFill>
              </a:rPr>
            </a:br>
            <a:r>
              <a:rPr lang="ru-RU" dirty="0" smtClean="0"/>
              <a:t>- Выяснить положение женщины в исламе.</a:t>
            </a:r>
            <a:br>
              <a:rPr lang="ru-RU" dirty="0" smtClean="0"/>
            </a:b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Хиджаб</a:t>
            </a:r>
            <a:r>
              <a:rPr lang="ru-RU" b="1" dirty="0" smtClean="0"/>
              <a:t> </a:t>
            </a:r>
            <a:endParaRPr lang="ru-RU" dirty="0"/>
          </a:p>
        </p:txBody>
      </p:sp>
      <p:pic>
        <p:nvPicPr>
          <p:cNvPr id="5" name="Содержимое 4" descr="news-L3j9xM4hS5.jpg"/>
          <p:cNvPicPr>
            <a:picLocks noGrp="1" noChangeAspect="1"/>
          </p:cNvPicPr>
          <p:nvPr>
            <p:ph sz="half" idx="1"/>
          </p:nvPr>
        </p:nvPicPr>
        <p:blipFill>
          <a:blip r:embed="rId2" cstate="print"/>
          <a:stretch>
            <a:fillRect/>
          </a:stretch>
        </p:blipFill>
        <p:spPr>
          <a:xfrm>
            <a:off x="467544" y="1628800"/>
            <a:ext cx="4100314" cy="4100314"/>
          </a:xfrm>
          <a:prstGeom prst="rect">
            <a:avLst/>
          </a:prstGeom>
        </p:spPr>
      </p:pic>
      <p:sp>
        <p:nvSpPr>
          <p:cNvPr id="4" name="Содержимое 3"/>
          <p:cNvSpPr>
            <a:spLocks noGrp="1"/>
          </p:cNvSpPr>
          <p:nvPr>
            <p:ph sz="half" idx="2"/>
          </p:nvPr>
        </p:nvSpPr>
        <p:spPr/>
        <p:txBody>
          <a:bodyPr>
            <a:normAutofit fontScale="85000" lnSpcReduction="20000"/>
          </a:bodyPr>
          <a:lstStyle/>
          <a:p>
            <a:r>
              <a:rPr lang="ru-RU" dirty="0" smtClean="0"/>
              <a:t/>
            </a:r>
            <a:br>
              <a:rPr lang="ru-RU" dirty="0" smtClean="0"/>
            </a:br>
            <a:r>
              <a:rPr lang="ru-RU" dirty="0" smtClean="0"/>
              <a:t/>
            </a:r>
            <a:br>
              <a:rPr lang="ru-RU" dirty="0" smtClean="0"/>
            </a:br>
            <a:r>
              <a:rPr lang="ru-RU" dirty="0"/>
              <a:t>Это платок, покрывало. Согласно канонам ислама, мусульманская женщина может держать открытыми только лицо и кисти рук. В наши дни </a:t>
            </a:r>
            <a:r>
              <a:rPr lang="ru-RU" dirty="0" err="1"/>
              <a:t>хиджабами</a:t>
            </a:r>
            <a:r>
              <a:rPr lang="ru-RU" dirty="0"/>
              <a:t> называют любую женскую одежду, по которой видно, что она - мусульманка, будь это платок или паранджа, или длинный плащ.</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          </a:t>
            </a:r>
            <a:r>
              <a:rPr lang="ru-RU" b="1" dirty="0" err="1" smtClean="0"/>
              <a:t>Никаб</a:t>
            </a:r>
            <a:r>
              <a:rPr lang="ru-RU" b="1" dirty="0" smtClean="0"/>
              <a:t> </a:t>
            </a:r>
            <a:endParaRPr lang="ru-RU" dirty="0"/>
          </a:p>
        </p:txBody>
      </p:sp>
      <p:sp>
        <p:nvSpPr>
          <p:cNvPr id="3" name="Содержимое 2"/>
          <p:cNvSpPr>
            <a:spLocks noGrp="1"/>
          </p:cNvSpPr>
          <p:nvPr>
            <p:ph sz="half" idx="1"/>
          </p:nvPr>
        </p:nvSpPr>
        <p:spPr>
          <a:xfrm>
            <a:off x="464344" y="1196753"/>
            <a:ext cx="4038600" cy="5099712"/>
          </a:xfrm>
        </p:spPr>
        <p:txBody>
          <a:bodyPr>
            <a:normAutofit fontScale="55000" lnSpcReduction="20000"/>
          </a:bodyPr>
          <a:lstStyle/>
          <a:p>
            <a:r>
              <a:rPr lang="ru-RU" dirty="0" smtClean="0"/>
              <a:t/>
            </a:r>
            <a:br>
              <a:rPr lang="ru-RU" dirty="0" smtClean="0"/>
            </a:br>
            <a:r>
              <a:rPr lang="ru-RU" dirty="0" smtClean="0"/>
              <a:t/>
            </a:r>
            <a:br>
              <a:rPr lang="ru-RU" dirty="0" smtClean="0"/>
            </a:br>
            <a:r>
              <a:rPr lang="ru-RU" sz="3300" b="1" dirty="0" err="1">
                <a:solidFill>
                  <a:srgbClr val="FFFF00"/>
                </a:solidFill>
              </a:rPr>
              <a:t>Никаб</a:t>
            </a:r>
            <a:r>
              <a:rPr lang="ru-RU" sz="3300" dirty="0"/>
              <a:t> - мусульманский женский головной убор, закрывающий лицо, с узкой прорезью для глаз</a:t>
            </a:r>
            <a:r>
              <a:rPr lang="ru-RU" sz="3300" dirty="0" smtClean="0"/>
              <a:t>.. Граждане </a:t>
            </a:r>
            <a:r>
              <a:rPr lang="ru-RU" sz="3300" dirty="0"/>
              <a:t>Объединенных Арабских Эмиратов тоже соблюдают все нормы ислама, но за последние годы там уже почти привыкли к виду туристок в откровенных нарядах. А есть страны, где, наоборот, запрещено надевать </a:t>
            </a:r>
            <a:r>
              <a:rPr lang="ru-RU" sz="3300" dirty="0" err="1"/>
              <a:t>хиджаб</a:t>
            </a:r>
            <a:r>
              <a:rPr lang="ru-RU" sz="3300" dirty="0"/>
              <a:t>, например, сотрудницам государственных учреждений, школьницам и студенткам вузов. Именно так дело обстоит в современной Турции, хотя местные сторонницы исламской моды не сдаются и постоянно отстаивают свое право носить </a:t>
            </a:r>
            <a:r>
              <a:rPr lang="ru-RU" sz="3300" dirty="0" err="1"/>
              <a:t>хиджаб</a:t>
            </a:r>
            <a:r>
              <a:rPr lang="ru-RU" sz="3300" dirty="0"/>
              <a:t>.</a:t>
            </a:r>
          </a:p>
        </p:txBody>
      </p:sp>
      <p:pic>
        <p:nvPicPr>
          <p:cNvPr id="5" name="Содержимое 4" descr="0_91633_b4c877d0_XXL.jpg"/>
          <p:cNvPicPr>
            <a:picLocks noGrp="1" noChangeAspect="1"/>
          </p:cNvPicPr>
          <p:nvPr>
            <p:ph sz="half" idx="2"/>
          </p:nvPr>
        </p:nvPicPr>
        <p:blipFill>
          <a:blip r:embed="rId2" cstate="print"/>
          <a:stretch>
            <a:fillRect/>
          </a:stretch>
        </p:blipFill>
        <p:spPr>
          <a:xfrm>
            <a:off x="4644008" y="1916832"/>
            <a:ext cx="4277316" cy="2852936"/>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77500" lnSpcReduction="20000"/>
          </a:bodyPr>
          <a:lstStyle/>
          <a:p>
            <a:r>
              <a:rPr lang="ru-RU" b="1" dirty="0" smtClean="0"/>
              <a:t>Чадра</a:t>
            </a:r>
            <a:r>
              <a:rPr lang="ru-RU" dirty="0" smtClean="0"/>
              <a:t/>
            </a:r>
            <a:br>
              <a:rPr lang="ru-RU" dirty="0" smtClean="0"/>
            </a:br>
            <a:r>
              <a:rPr lang="ru-RU" dirty="0" smtClean="0"/>
              <a:t/>
            </a:r>
            <a:br>
              <a:rPr lang="ru-RU" dirty="0" smtClean="0"/>
            </a:br>
            <a:r>
              <a:rPr lang="ru-RU" dirty="0" smtClean="0"/>
              <a:t>Чадра-лёгкое женское покрывало белого, синего или чёрного цвета. Надевается при выходе из дома и закрывает фигуру женщины с головы до ног. В отличие от обычных вуалей, головная часть чадры состоит из муслиновой ткани, закрывающей лицо, и ткани, закрывающей голову; это позволяет сильнее задрапироваться.</a:t>
            </a:r>
          </a:p>
          <a:p>
            <a:endParaRPr lang="ru-RU" dirty="0"/>
          </a:p>
        </p:txBody>
      </p:sp>
      <p:pic>
        <p:nvPicPr>
          <p:cNvPr id="5" name="Содержимое 5" descr="300_pic_66678.jpg"/>
          <p:cNvPicPr>
            <a:picLocks noGrp="1" noChangeAspect="1"/>
          </p:cNvPicPr>
          <p:nvPr>
            <p:ph sz="half" idx="2"/>
          </p:nvPr>
        </p:nvPicPr>
        <p:blipFill>
          <a:blip r:embed="rId2" cstate="print"/>
          <a:stretch>
            <a:fillRect/>
          </a:stretch>
        </p:blipFill>
        <p:spPr>
          <a:xfrm>
            <a:off x="4788024" y="692696"/>
            <a:ext cx="3905250" cy="5506403"/>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464344" y="476673"/>
            <a:ext cx="4038600" cy="5819792"/>
          </a:xfrm>
        </p:spPr>
        <p:txBody>
          <a:bodyPr>
            <a:normAutofit fontScale="62500" lnSpcReduction="20000"/>
          </a:bodyPr>
          <a:lstStyle/>
          <a:p>
            <a:r>
              <a:rPr lang="ru-RU" dirty="0" smtClean="0"/>
              <a:t>Каждая мусульманка должна придерживаться определенных правил:</a:t>
            </a:r>
            <a:br>
              <a:rPr lang="ru-RU" dirty="0" smtClean="0"/>
            </a:br>
            <a:r>
              <a:rPr lang="ru-RU" dirty="0" smtClean="0"/>
              <a:t/>
            </a:r>
            <a:br>
              <a:rPr lang="ru-RU" dirty="0" smtClean="0"/>
            </a:br>
            <a:r>
              <a:rPr lang="ru-RU" dirty="0" smtClean="0"/>
              <a:t>1.Одежда должна скрывать все тело женщины за исключением кистей рук и лица (некоторыми учеными допускается возможность открыть также стопы ног).</a:t>
            </a:r>
            <a:br>
              <a:rPr lang="ru-RU" dirty="0" smtClean="0"/>
            </a:br>
            <a:r>
              <a:rPr lang="ru-RU" dirty="0" smtClean="0"/>
              <a:t>2.Одежда не должна плотно облегать тело (особенно </a:t>
            </a:r>
            <a:r>
              <a:rPr lang="ru-RU" dirty="0" err="1" smtClean="0"/>
              <a:t>грудь,талию</a:t>
            </a:r>
            <a:r>
              <a:rPr lang="ru-RU" dirty="0" smtClean="0"/>
              <a:t> и бедра).</a:t>
            </a:r>
            <a:br>
              <a:rPr lang="ru-RU" dirty="0" smtClean="0"/>
            </a:br>
            <a:r>
              <a:rPr lang="ru-RU" dirty="0" smtClean="0"/>
              <a:t>3.Одежда не должна быть пошита из прозрачных тканей, сквозь которые можно увидеть очертания фигуры и цвет кожи.</a:t>
            </a:r>
            <a:br>
              <a:rPr lang="ru-RU" dirty="0" smtClean="0"/>
            </a:br>
            <a:r>
              <a:rPr lang="ru-RU" dirty="0" smtClean="0"/>
              <a:t>4.Одежда женщины не должна походить на одежду мужчины.</a:t>
            </a:r>
            <a:br>
              <a:rPr lang="ru-RU" dirty="0" smtClean="0"/>
            </a:br>
            <a:r>
              <a:rPr lang="ru-RU" dirty="0" smtClean="0"/>
              <a:t>5.Одежда не должна быть пропитана духами, быть ярких расцветов, не должна иметь звенящих или блестящих декоративных элементов.</a:t>
            </a:r>
            <a:br>
              <a:rPr lang="ru-RU" dirty="0" smtClean="0"/>
            </a:br>
            <a:endParaRPr lang="ru-RU" dirty="0" smtClean="0"/>
          </a:p>
          <a:p>
            <a:endParaRPr lang="ru-RU" dirty="0"/>
          </a:p>
        </p:txBody>
      </p:sp>
      <p:pic>
        <p:nvPicPr>
          <p:cNvPr id="5" name="Содержимое 4" descr="мусульманская-женщина-10473378.jpg"/>
          <p:cNvPicPr>
            <a:picLocks noGrp="1" noChangeAspect="1"/>
          </p:cNvPicPr>
          <p:nvPr>
            <p:ph sz="half" idx="2"/>
          </p:nvPr>
        </p:nvPicPr>
        <p:blipFill>
          <a:blip r:embed="rId2" cstate="print"/>
          <a:stretch>
            <a:fillRect/>
          </a:stretch>
        </p:blipFill>
        <p:spPr>
          <a:xfrm>
            <a:off x="4716016" y="332656"/>
            <a:ext cx="4002083" cy="5963369"/>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772816"/>
            <a:ext cx="7772400" cy="1975104"/>
          </a:xfrm>
        </p:spPr>
        <p:txBody>
          <a:bodyPr/>
          <a:lstStyle/>
          <a:p>
            <a:r>
              <a:rPr lang="ru-RU" dirty="0" smtClean="0"/>
              <a:t>Как вы думаете каково положение женщины в исламе</a:t>
            </a:r>
            <a:br>
              <a:rPr lang="ru-RU" dirty="0" smtClean="0"/>
            </a:br>
            <a:endParaRPr lang="ru-RU" dirty="0"/>
          </a:p>
        </p:txBody>
      </p:sp>
      <p:sp>
        <p:nvSpPr>
          <p:cNvPr id="3" name="Подзаголовок 2"/>
          <p:cNvSpPr>
            <a:spLocks noGrp="1"/>
          </p:cNvSpPr>
          <p:nvPr>
            <p:ph type="subTitle" idx="1"/>
          </p:nvPr>
        </p:nvSpPr>
        <p:spPr/>
        <p:txBody>
          <a:bodyPr/>
          <a:lstStyle/>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Права женщин и обязанности</a:t>
            </a:r>
            <a:endParaRPr lang="ru-RU" dirty="0"/>
          </a:p>
        </p:txBody>
      </p:sp>
      <p:sp>
        <p:nvSpPr>
          <p:cNvPr id="3" name="Содержимое 2"/>
          <p:cNvSpPr>
            <a:spLocks noGrp="1"/>
          </p:cNvSpPr>
          <p:nvPr>
            <p:ph sz="half" idx="1"/>
          </p:nvPr>
        </p:nvSpPr>
        <p:spPr>
          <a:xfrm>
            <a:off x="464344" y="1340768"/>
            <a:ext cx="8356128" cy="5256583"/>
          </a:xfrm>
        </p:spPr>
        <p:txBody>
          <a:bodyPr>
            <a:normAutofit fontScale="85000" lnSpcReduction="20000"/>
          </a:bodyPr>
          <a:lstStyle/>
          <a:p>
            <a:r>
              <a:rPr lang="ru-RU" sz="2900" dirty="0" smtClean="0"/>
              <a:t>На женщин возложена великая миссия – быть праведной женой и матерью, сохранять спокойствие, умиротворенность и религиозность домашнего очага, а также воспитанность и богобоязненность подрастающего поколения.</a:t>
            </a:r>
          </a:p>
          <a:p>
            <a:r>
              <a:rPr lang="ru-RU" sz="2900" dirty="0" smtClean="0"/>
              <a:t>Конечно, жизнь женщины в Исламе не ограничивается домом и домашними делами. Мусульманская женщина с согласия мужа или родственника, который несет перед Всевышним ответственность за сохранность ее морали и чести, может заниматься бизнесом, принимать участие в политической жизни общества или работать на благо мусульманской </a:t>
            </a:r>
            <a:r>
              <a:rPr lang="ru-RU" sz="2900" dirty="0" err="1" smtClean="0"/>
              <a:t>уммы</a:t>
            </a:r>
            <a:r>
              <a:rPr lang="ru-RU" sz="2900" dirty="0" smtClean="0"/>
              <a:t>. Известно, что супруга Пророка Мухаммеда </a:t>
            </a:r>
            <a:r>
              <a:rPr lang="ru-RU" sz="2900" dirty="0" smtClean="0"/>
              <a:t> </a:t>
            </a:r>
            <a:r>
              <a:rPr lang="ru-RU" sz="2900" dirty="0" err="1" smtClean="0"/>
              <a:t>Хадиджа</a:t>
            </a:r>
            <a:r>
              <a:rPr lang="ru-RU" sz="2900" smtClean="0"/>
              <a:t>,  </a:t>
            </a:r>
            <a:r>
              <a:rPr lang="ru-RU" sz="2900" dirty="0" smtClean="0"/>
              <a:t>отлично справлялась с торговыми делами, а татарская царица </a:t>
            </a:r>
            <a:r>
              <a:rPr lang="ru-RU" sz="2900" dirty="0" err="1" smtClean="0"/>
              <a:t>Сююмбике</a:t>
            </a:r>
            <a:r>
              <a:rPr lang="ru-RU" sz="2900" dirty="0" smtClean="0"/>
              <a:t> стала легендарным государственным деятелем.</a:t>
            </a:r>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cap="all" dirty="0" smtClean="0"/>
              <a:t>РАЗВЕДЁННАЯ ЖЕНЩИНА В ИСЛАМЕ</a:t>
            </a:r>
            <a:br>
              <a:rPr lang="ru-RU" cap="all" dirty="0" smtClean="0"/>
            </a:br>
            <a:endParaRPr lang="ru-RU" dirty="0"/>
          </a:p>
        </p:txBody>
      </p:sp>
      <p:sp>
        <p:nvSpPr>
          <p:cNvPr id="3" name="Содержимое 2"/>
          <p:cNvSpPr>
            <a:spLocks noGrp="1"/>
          </p:cNvSpPr>
          <p:nvPr>
            <p:ph sz="half" idx="1"/>
          </p:nvPr>
        </p:nvSpPr>
        <p:spPr/>
        <p:txBody>
          <a:bodyPr>
            <a:normAutofit/>
          </a:bodyPr>
          <a:lstStyle/>
          <a:p>
            <a:endParaRPr lang="ru-RU"/>
          </a:p>
        </p:txBody>
      </p:sp>
      <p:sp>
        <p:nvSpPr>
          <p:cNvPr id="4" name="Содержимое 3"/>
          <p:cNvSpPr>
            <a:spLocks noGrp="1"/>
          </p:cNvSpPr>
          <p:nvPr>
            <p:ph sz="half" idx="2"/>
          </p:nvPr>
        </p:nvSpPr>
        <p:spPr>
          <a:xfrm>
            <a:off x="395536" y="1340769"/>
            <a:ext cx="8298408" cy="4955696"/>
          </a:xfrm>
        </p:spPr>
        <p:txBody>
          <a:bodyPr>
            <a:normAutofit/>
          </a:bodyPr>
          <a:lstStyle/>
          <a:p>
            <a:r>
              <a:rPr lang="ru-RU" dirty="0" smtClean="0"/>
              <a:t>Ислам предусматривает и то, что женщина может потребовать развод, если муж не исполняет своих обязанностей, к примеру, не обеспечивает её материально. При этом все дарованное и приобретенное имущество остается у женщины, чтобы она могла сама себя обеспечивать.</a:t>
            </a:r>
          </a:p>
          <a:p>
            <a:r>
              <a:rPr lang="ru-RU" dirty="0" smtClean="0"/>
              <a:t>Разведенная женщина в Исламе имеет право выйти замуж повторно. </a:t>
            </a:r>
          </a:p>
          <a:p>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t>Подтверди утверждение</a:t>
            </a:r>
            <a:r>
              <a:rPr lang="ru-RU" dirty="0" smtClean="0"/>
              <a:t>: ДА или НЕТ</a:t>
            </a:r>
            <a:endParaRPr lang="ru-RU" dirty="0"/>
          </a:p>
        </p:txBody>
      </p:sp>
      <p:sp>
        <p:nvSpPr>
          <p:cNvPr id="3" name="Содержимое 2"/>
          <p:cNvSpPr>
            <a:spLocks noGrp="1"/>
          </p:cNvSpPr>
          <p:nvPr>
            <p:ph idx="1"/>
          </p:nvPr>
        </p:nvSpPr>
        <p:spPr>
          <a:xfrm>
            <a:off x="467544" y="1783560"/>
            <a:ext cx="8676456" cy="4572000"/>
          </a:xfrm>
        </p:spPr>
        <p:txBody>
          <a:bodyPr>
            <a:normAutofit lnSpcReduction="10000"/>
          </a:bodyPr>
          <a:lstStyle/>
          <a:p>
            <a:r>
              <a:rPr lang="ru-RU" dirty="0" smtClean="0"/>
              <a:t>Ислам переводится как мир ;</a:t>
            </a:r>
          </a:p>
          <a:p>
            <a:r>
              <a:rPr lang="ru-RU" dirty="0" smtClean="0"/>
              <a:t>Имам духовное лицо католической церкви:</a:t>
            </a:r>
          </a:p>
          <a:p>
            <a:r>
              <a:rPr lang="ru-RU" dirty="0" smtClean="0"/>
              <a:t> В молитвенном зале начертаны строки из Корана:</a:t>
            </a:r>
          </a:p>
          <a:p>
            <a:r>
              <a:rPr lang="ru-RU" dirty="0" err="1" smtClean="0"/>
              <a:t>Михраб</a:t>
            </a:r>
            <a:r>
              <a:rPr lang="ru-RU" dirty="0" smtClean="0"/>
              <a:t> – это место где молится имам;</a:t>
            </a:r>
          </a:p>
          <a:p>
            <a:r>
              <a:rPr lang="ru-RU" dirty="0" smtClean="0"/>
              <a:t>Полумесяц – символ династии Османов;</a:t>
            </a:r>
          </a:p>
          <a:p>
            <a:r>
              <a:rPr lang="ru-RU" dirty="0" err="1" smtClean="0"/>
              <a:t>Хиджаб</a:t>
            </a:r>
            <a:r>
              <a:rPr lang="ru-RU" dirty="0" smtClean="0"/>
              <a:t> – это лёгкое женское покрывало;</a:t>
            </a:r>
          </a:p>
          <a:p>
            <a:r>
              <a:rPr lang="ru-RU" dirty="0" err="1" smtClean="0"/>
              <a:t>Паранжа</a:t>
            </a:r>
            <a:r>
              <a:rPr lang="ru-RU" dirty="0" smtClean="0"/>
              <a:t> – это головной убор открывающий лицо.</a:t>
            </a:r>
          </a:p>
          <a:p>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a:bodyPr>
          <a:lstStyle/>
          <a:p>
            <a:r>
              <a:rPr lang="ru-RU" dirty="0" smtClean="0"/>
              <a:t> </a:t>
            </a:r>
          </a:p>
          <a:p>
            <a:endParaRPr lang="ru-RU" dirty="0" smtClean="0">
              <a:solidFill>
                <a:srgbClr val="FFFF00"/>
              </a:solidFill>
            </a:endParaRPr>
          </a:p>
          <a:p>
            <a:r>
              <a:rPr lang="ru-RU" sz="4000" dirty="0" smtClean="0">
                <a:solidFill>
                  <a:srgbClr val="FFFF00"/>
                </a:solidFill>
              </a:rPr>
              <a:t>Терпимость</a:t>
            </a:r>
            <a:r>
              <a:rPr lang="ru-RU" sz="4000" dirty="0" smtClean="0"/>
              <a:t> к иному мировоззрению, образу жизни, поведению и </a:t>
            </a:r>
            <a:r>
              <a:rPr lang="ru-RU" sz="4000" dirty="0" smtClean="0">
                <a:solidFill>
                  <a:srgbClr val="FFFF00"/>
                </a:solidFill>
              </a:rPr>
              <a:t>обычаям</a:t>
            </a:r>
            <a:r>
              <a:rPr lang="ru-RU" dirty="0" smtClean="0"/>
              <a:t>. </a:t>
            </a:r>
          </a:p>
          <a:p>
            <a:endParaRPr lang="ru-RU" dirty="0"/>
          </a:p>
        </p:txBody>
      </p:sp>
      <p:graphicFrame>
        <p:nvGraphicFramePr>
          <p:cNvPr id="9" name="Таблица 8"/>
          <p:cNvGraphicFramePr>
            <a:graphicFrameLocks noGrp="1"/>
          </p:cNvGraphicFramePr>
          <p:nvPr/>
        </p:nvGraphicFramePr>
        <p:xfrm>
          <a:off x="899597" y="620688"/>
          <a:ext cx="7704853" cy="720080"/>
        </p:xfrm>
        <a:graphic>
          <a:graphicData uri="http://schemas.openxmlformats.org/drawingml/2006/table">
            <a:tbl>
              <a:tblPr firstRow="1" bandRow="1">
                <a:tableStyleId>{5C22544A-7EE6-4342-B048-85BDC9FD1C3A}</a:tableStyleId>
              </a:tblPr>
              <a:tblGrid>
                <a:gridCol w="592681"/>
                <a:gridCol w="592681"/>
                <a:gridCol w="592681"/>
                <a:gridCol w="592681"/>
                <a:gridCol w="592681"/>
                <a:gridCol w="592681"/>
                <a:gridCol w="592681"/>
                <a:gridCol w="592681"/>
                <a:gridCol w="592681"/>
                <a:gridCol w="592681"/>
                <a:gridCol w="592681"/>
                <a:gridCol w="592681"/>
                <a:gridCol w="592681"/>
              </a:tblGrid>
              <a:tr h="720080">
                <a:tc>
                  <a:txBody>
                    <a:bodyPr/>
                    <a:lstStyle/>
                    <a:p>
                      <a:endParaRPr lang="ru-RU" dirty="0"/>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dirty="0"/>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dirty="0"/>
                    </a:p>
                  </a:txBody>
                  <a:tcPr/>
                </a:tc>
              </a:tr>
            </a:tbl>
          </a:graphicData>
        </a:graphic>
      </p:graphicFrame>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solidFill>
                  <a:srgbClr val="FFFF00"/>
                </a:solidFill>
              </a:rPr>
              <a:t>Толера́нтность</a:t>
            </a:r>
            <a:r>
              <a:rPr lang="ru-RU" dirty="0" smtClean="0"/>
              <a:t> (от </a:t>
            </a:r>
            <a:r>
              <a:rPr lang="ru-RU" dirty="0" smtClean="0">
                <a:hlinkClick r:id="rId2" tooltip="Латинский язык"/>
              </a:rPr>
              <a:t>лат.</a:t>
            </a:r>
            <a:r>
              <a:rPr lang="ru-RU" dirty="0" smtClean="0"/>
              <a:t> — терпение)  </a:t>
            </a:r>
            <a:r>
              <a:rPr lang="ru-RU" dirty="0" smtClean="0">
                <a:solidFill>
                  <a:srgbClr val="FFFF00"/>
                </a:solidFill>
              </a:rPr>
              <a:t/>
            </a:r>
            <a:br>
              <a:rPr lang="ru-RU" dirty="0" smtClean="0">
                <a:solidFill>
                  <a:srgbClr val="FFFF00"/>
                </a:solidFill>
              </a:rPr>
            </a:br>
            <a:r>
              <a:rPr lang="ru-RU" dirty="0" smtClean="0">
                <a:solidFill>
                  <a:srgbClr val="FFFF00"/>
                </a:solidFill>
              </a:rPr>
              <a:t/>
            </a:r>
            <a:br>
              <a:rPr lang="ru-RU" dirty="0" smtClean="0">
                <a:solidFill>
                  <a:srgbClr val="FFFF00"/>
                </a:solidFill>
              </a:rPr>
            </a:br>
            <a:r>
              <a:rPr lang="ru-RU" sz="2000" dirty="0" smtClean="0">
                <a:solidFill>
                  <a:srgbClr val="FFFF00"/>
                </a:solidFill>
              </a:rPr>
              <a:t>Толерантность</a:t>
            </a:r>
            <a:r>
              <a:rPr lang="ru-RU" sz="2000" dirty="0" smtClean="0"/>
              <a:t> не равносильна безразличию. Она не означает также принятия иного мировоззрения или образа жизни, она заключается в представлении другим права жить в соответствии с собственным мировоззрением. </a:t>
            </a:r>
            <a:br>
              <a:rPr lang="ru-RU" sz="2000" dirty="0" smtClean="0"/>
            </a:br>
            <a:r>
              <a:rPr lang="ru-RU" sz="2000" dirty="0" smtClean="0">
                <a:solidFill>
                  <a:srgbClr val="FFFF00"/>
                </a:solidFill>
              </a:rPr>
              <a:t>Толерантность</a:t>
            </a:r>
            <a:r>
              <a:rPr lang="ru-RU" sz="2000" dirty="0" smtClean="0"/>
              <a:t> означает уважение, принятие и правильное понимание других культур, способов самовыражения и проявления человеческой индивидуальности. Под </a:t>
            </a:r>
            <a:r>
              <a:rPr lang="ru-RU" sz="2000" dirty="0" smtClean="0">
                <a:solidFill>
                  <a:srgbClr val="FFFF00"/>
                </a:solidFill>
              </a:rPr>
              <a:t>толерантностью</a:t>
            </a:r>
            <a:r>
              <a:rPr lang="ru-RU" sz="2000" dirty="0" smtClean="0"/>
              <a:t> не подразумевается уступка, снисхождение или потворство. Проявление толерантности также не означает терпимости к социальной несправедливости, отказа от своих убеждений или уступки чужим убеждениям, а также навязывания своих убеждений другим людям.</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742692" y="1583674"/>
            <a:ext cx="7825538" cy="5245680"/>
          </a:xfrm>
        </p:spPr>
        <p:txBody>
          <a:bodyPr>
            <a:normAutofit/>
          </a:bodyPr>
          <a:lstStyle/>
          <a:p>
            <a:r>
              <a:rPr lang="ru-RU" sz="2800" dirty="0" smtClean="0"/>
              <a:t>Намаз </a:t>
            </a:r>
            <a:r>
              <a:rPr lang="ru-RU" sz="2800" dirty="0"/>
              <a:t>(молитва) – это повеление Аллаха поклоняться ему. Намаз является первостепенным обязательством для каждого, кто исповедует Ислам. Каждый мусульманин должен совершать намаз пять раз в день. Молиться лучше всего в мечети, однако ежедневное посещение не обязательно. Единственный день, когда каждый мусульманин обязан совершать намаз в мечети, – это пятница. Обувь снимается на входе. </a:t>
            </a:r>
            <a:r>
              <a:rPr lang="ru-RU" sz="2800" u="sng" dirty="0">
                <a:hlinkClick r:id="rId2"/>
              </a:rPr>
              <a:t>Женщины</a:t>
            </a:r>
            <a:r>
              <a:rPr lang="ru-RU" sz="2800" dirty="0"/>
              <a:t> должны находиться в мечети с покрытой головой и в длинных одеждах, прикрывающих ноги.</a:t>
            </a:r>
          </a:p>
          <a:p>
            <a:endParaRPr lang="ru-RU" dirty="0"/>
          </a:p>
        </p:txBody>
      </p:sp>
      <p:sp>
        <p:nvSpPr>
          <p:cNvPr id="3" name="Заголовок 2"/>
          <p:cNvSpPr>
            <a:spLocks noGrp="1"/>
          </p:cNvSpPr>
          <p:nvPr>
            <p:ph type="title"/>
          </p:nvPr>
        </p:nvSpPr>
        <p:spPr/>
        <p:txBody>
          <a:bodyPr/>
          <a:lstStyle/>
          <a:p>
            <a:r>
              <a:rPr lang="ru-RU" b="1" cap="all" dirty="0">
                <a:solidFill>
                  <a:srgbClr val="FFFF00"/>
                </a:solidFill>
              </a:rPr>
              <a:t>НАМАЗ И ПОСЕЩЕНИЕ МЕЧЕТИ</a:t>
            </a:r>
            <a:r>
              <a:rPr lang="ru-RU" cap="all" dirty="0"/>
              <a:t/>
            </a:r>
            <a:br>
              <a:rPr lang="ru-RU" cap="all" dirty="0"/>
            </a:br>
            <a:endParaRPr lang="ru-RU" dirty="0"/>
          </a:p>
        </p:txBody>
      </p:sp>
    </p:spTree>
    <p:extLst>
      <p:ext uri="{BB962C8B-B14F-4D97-AF65-F5344CB8AC3E}">
        <p14:creationId xmlns="" xmlns:p14="http://schemas.microsoft.com/office/powerpoint/2010/main" val="3750082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908361" y="1196752"/>
            <a:ext cx="7753530" cy="5389696"/>
          </a:xfrm>
        </p:spPr>
        <p:txBody>
          <a:bodyPr>
            <a:noAutofit/>
          </a:bodyPr>
          <a:lstStyle/>
          <a:p>
            <a:r>
              <a:rPr lang="ru-RU" sz="3600" dirty="0" smtClean="0"/>
              <a:t>По</a:t>
            </a:r>
            <a:r>
              <a:rPr lang="ru-RU" sz="3600" dirty="0"/>
              <a:t> </a:t>
            </a:r>
            <a:r>
              <a:rPr lang="ru-RU" sz="3600" b="1" dirty="0"/>
              <a:t>мусульманским традициям</a:t>
            </a:r>
            <a:r>
              <a:rPr lang="ru-RU" sz="3600" dirty="0"/>
              <a:t>, брак действителен только в том случае, если были проведены соответствующие обряды. В Исламе религиозный свадебный обряд носит название «</a:t>
            </a:r>
            <a:r>
              <a:rPr lang="ru-RU" sz="3600" dirty="0" err="1"/>
              <a:t>никах</a:t>
            </a:r>
            <a:r>
              <a:rPr lang="ru-RU" sz="3600" dirty="0"/>
              <a:t>». Мулла читает четвертую суру Корана («Женщины»), в которой указываются права мужчины и </a:t>
            </a:r>
            <a:r>
              <a:rPr lang="ru-RU" sz="4000" dirty="0"/>
              <a:t>женщины в браке.</a:t>
            </a:r>
          </a:p>
          <a:p>
            <a:endParaRPr lang="ru-RU" sz="4000" dirty="0"/>
          </a:p>
        </p:txBody>
      </p:sp>
      <p:sp>
        <p:nvSpPr>
          <p:cNvPr id="3" name="Заголовок 2"/>
          <p:cNvSpPr>
            <a:spLocks noGrp="1"/>
          </p:cNvSpPr>
          <p:nvPr>
            <p:ph type="title"/>
          </p:nvPr>
        </p:nvSpPr>
        <p:spPr/>
        <p:txBody>
          <a:bodyPr/>
          <a:lstStyle/>
          <a:p>
            <a:r>
              <a:rPr lang="ru-RU" sz="4400" b="1" cap="all" dirty="0">
                <a:solidFill>
                  <a:srgbClr val="FFFF00"/>
                </a:solidFill>
              </a:rPr>
              <a:t>НИКАХ</a:t>
            </a:r>
            <a:r>
              <a:rPr lang="ru-RU" cap="all" dirty="0"/>
              <a:t/>
            </a:r>
            <a:br>
              <a:rPr lang="ru-RU" cap="all" dirty="0"/>
            </a:br>
            <a:endParaRPr lang="ru-RU" dirty="0"/>
          </a:p>
        </p:txBody>
      </p:sp>
    </p:spTree>
    <p:extLst>
      <p:ext uri="{BB962C8B-B14F-4D97-AF65-F5344CB8AC3E}">
        <p14:creationId xmlns="" xmlns:p14="http://schemas.microsoft.com/office/powerpoint/2010/main" val="2410200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978807" y="1412776"/>
            <a:ext cx="8156448" cy="5317688"/>
          </a:xfrm>
        </p:spPr>
        <p:txBody>
          <a:bodyPr>
            <a:normAutofit/>
          </a:bodyPr>
          <a:lstStyle/>
          <a:p>
            <a:endParaRPr lang="ru-RU" cap="all" dirty="0"/>
          </a:p>
          <a:p>
            <a:r>
              <a:rPr lang="ru-RU" sz="3200" dirty="0" err="1"/>
              <a:t>Суннат</a:t>
            </a:r>
            <a:r>
              <a:rPr lang="ru-RU" sz="3200" dirty="0"/>
              <a:t> – это мусульманский обряд обрезания крайней плоти у мальчиков 7-10 лет. Как видно по названию, данный обычай предписан сунной, которая разъясняет и дополняет Коран. Считается, что </a:t>
            </a:r>
            <a:r>
              <a:rPr lang="ru-RU" sz="3200" dirty="0" err="1"/>
              <a:t>суннат</a:t>
            </a:r>
            <a:r>
              <a:rPr lang="ru-RU" sz="3200" dirty="0"/>
              <a:t> необходим мужчине. К тому же это важная особенность мусульманской истории, так как этот обряд характеризует национально-религиозную принадлежность.</a:t>
            </a:r>
          </a:p>
          <a:p>
            <a:endParaRPr lang="ru-RU" sz="3200" dirty="0"/>
          </a:p>
        </p:txBody>
      </p:sp>
      <p:sp>
        <p:nvSpPr>
          <p:cNvPr id="3" name="Заголовок 2"/>
          <p:cNvSpPr>
            <a:spLocks noGrp="1"/>
          </p:cNvSpPr>
          <p:nvPr>
            <p:ph type="title"/>
          </p:nvPr>
        </p:nvSpPr>
        <p:spPr/>
        <p:txBody>
          <a:bodyPr/>
          <a:lstStyle/>
          <a:p>
            <a:r>
              <a:rPr lang="ru-RU" sz="4400" b="1" cap="all" dirty="0" smtClean="0">
                <a:solidFill>
                  <a:srgbClr val="FFFF00"/>
                </a:solidFill>
              </a:rPr>
              <a:t>СУННАТ</a:t>
            </a:r>
            <a:r>
              <a:rPr lang="ru-RU" cap="all" dirty="0" smtClean="0"/>
              <a:t/>
            </a:r>
            <a:br>
              <a:rPr lang="ru-RU" cap="all" dirty="0" smtClean="0"/>
            </a:br>
            <a:endParaRPr lang="ru-RU" dirty="0"/>
          </a:p>
        </p:txBody>
      </p:sp>
    </p:spTree>
    <p:extLst>
      <p:ext uri="{BB962C8B-B14F-4D97-AF65-F5344CB8AC3E}">
        <p14:creationId xmlns="" xmlns:p14="http://schemas.microsoft.com/office/powerpoint/2010/main" val="4258398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323528" y="1315898"/>
            <a:ext cx="8156448" cy="5173672"/>
          </a:xfrm>
        </p:spPr>
        <p:txBody>
          <a:bodyPr>
            <a:noAutofit/>
          </a:bodyPr>
          <a:lstStyle/>
          <a:p>
            <a:r>
              <a:rPr lang="ru-RU" sz="3200" dirty="0" smtClean="0"/>
              <a:t>Погребальный </a:t>
            </a:r>
            <a:r>
              <a:rPr lang="ru-RU" sz="3200" dirty="0"/>
              <a:t>обряд в Исламе имеет много общего с доисламскими традициями. Принято хоронить умерших в течение 24 часов после смерти, то есть как можно раньше. Над телом умершего проводят мусульманский обряд омовения и обмывания с использованием благовоний и камфары. </a:t>
            </a:r>
            <a:r>
              <a:rPr lang="ru-RU" sz="3200" dirty="0" err="1"/>
              <a:t>Джаназа</a:t>
            </a:r>
            <a:r>
              <a:rPr lang="ru-RU" sz="3200" dirty="0"/>
              <a:t>-намаз (погребальный намаз), как правило, читается несколькими людьми.</a:t>
            </a:r>
          </a:p>
          <a:p>
            <a:r>
              <a:rPr lang="ru-RU" sz="3200" dirty="0"/>
              <a:t>Мусульманские истории, традиции и обычаи, конечно же, на этом не ограничиваются. Ведь Ислам – очень богатая религия.</a:t>
            </a:r>
          </a:p>
          <a:p>
            <a:endParaRPr lang="ru-RU" sz="3200" dirty="0"/>
          </a:p>
        </p:txBody>
      </p:sp>
      <p:sp>
        <p:nvSpPr>
          <p:cNvPr id="3" name="Заголовок 2"/>
          <p:cNvSpPr>
            <a:spLocks noGrp="1"/>
          </p:cNvSpPr>
          <p:nvPr>
            <p:ph type="title"/>
          </p:nvPr>
        </p:nvSpPr>
        <p:spPr/>
        <p:txBody>
          <a:bodyPr/>
          <a:lstStyle/>
          <a:p>
            <a:r>
              <a:rPr lang="ru-RU" sz="4000" b="1" cap="all" dirty="0">
                <a:solidFill>
                  <a:srgbClr val="FFFF00"/>
                </a:solidFill>
              </a:rPr>
              <a:t>ДЖАНАЗА-НАМАЗ И ПОХОРОНЫ</a:t>
            </a:r>
            <a:r>
              <a:rPr lang="ru-RU" cap="all" dirty="0"/>
              <a:t/>
            </a:r>
            <a:br>
              <a:rPr lang="ru-RU" cap="all" dirty="0"/>
            </a:br>
            <a:endParaRPr lang="ru-RU" dirty="0"/>
          </a:p>
        </p:txBody>
      </p:sp>
    </p:spTree>
    <p:extLst>
      <p:ext uri="{BB962C8B-B14F-4D97-AF65-F5344CB8AC3E}">
        <p14:creationId xmlns="" xmlns:p14="http://schemas.microsoft.com/office/powerpoint/2010/main" val="2078771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12" name="Содержимое 11"/>
          <p:cNvSpPr>
            <a:spLocks noGrp="1"/>
          </p:cNvSpPr>
          <p:nvPr>
            <p:ph sz="half" idx="2"/>
          </p:nvPr>
        </p:nvSpPr>
        <p:spPr>
          <a:xfrm>
            <a:off x="4648200" y="1600201"/>
            <a:ext cx="139824" cy="532656"/>
          </a:xfrm>
        </p:spPr>
        <p:txBody>
          <a:bodyPr>
            <a:normAutofit/>
          </a:bodyPr>
          <a:lstStyle/>
          <a:p>
            <a:endParaRPr lang="ru-RU" dirty="0"/>
          </a:p>
        </p:txBody>
      </p:sp>
      <p:graphicFrame>
        <p:nvGraphicFramePr>
          <p:cNvPr id="9" name="Таблица 8"/>
          <p:cNvGraphicFramePr>
            <a:graphicFrameLocks noGrp="1"/>
          </p:cNvGraphicFramePr>
          <p:nvPr/>
        </p:nvGraphicFramePr>
        <p:xfrm>
          <a:off x="323528" y="332656"/>
          <a:ext cx="8520609" cy="6264696"/>
        </p:xfrm>
        <a:graphic>
          <a:graphicData uri="http://schemas.openxmlformats.org/drawingml/2006/table">
            <a:tbl>
              <a:tblPr firstRow="1" bandRow="1">
                <a:tableStyleId>{5C22544A-7EE6-4342-B048-85BDC9FD1C3A}</a:tableStyleId>
              </a:tblPr>
              <a:tblGrid>
                <a:gridCol w="2840203"/>
                <a:gridCol w="2840203"/>
                <a:gridCol w="2840203"/>
              </a:tblGrid>
              <a:tr h="3132348">
                <a:tc>
                  <a:txBody>
                    <a:bodyPr/>
                    <a:lstStyle/>
                    <a:p>
                      <a:endParaRPr lang="ru-RU" dirty="0"/>
                    </a:p>
                  </a:txBody>
                  <a:tcPr/>
                </a:tc>
                <a:tc>
                  <a:txBody>
                    <a:bodyPr/>
                    <a:lstStyle/>
                    <a:p>
                      <a:endParaRPr lang="ru-RU" dirty="0"/>
                    </a:p>
                  </a:txBody>
                  <a:tcPr/>
                </a:tc>
                <a:tc>
                  <a:txBody>
                    <a:bodyPr/>
                    <a:lstStyle/>
                    <a:p>
                      <a:endParaRPr lang="ru-RU" dirty="0"/>
                    </a:p>
                  </a:txBody>
                  <a:tcPr/>
                </a:tc>
              </a:tr>
              <a:tr h="3132348">
                <a:tc>
                  <a:txBody>
                    <a:bodyPr/>
                    <a:lstStyle/>
                    <a:p>
                      <a:endParaRPr lang="ru-RU" dirty="0"/>
                    </a:p>
                  </a:txBody>
                  <a:tcPr/>
                </a:tc>
                <a:tc>
                  <a:txBody>
                    <a:bodyPr/>
                    <a:lstStyle/>
                    <a:p>
                      <a:endParaRPr lang="ru-RU" dirty="0"/>
                    </a:p>
                  </a:txBody>
                  <a:tcPr/>
                </a:tc>
                <a:tc>
                  <a:txBody>
                    <a:bodyPr/>
                    <a:lstStyle/>
                    <a:p>
                      <a:endParaRPr lang="ru-RU" dirty="0"/>
                    </a:p>
                  </a:txBody>
                  <a:tcPr/>
                </a:tc>
              </a:tr>
            </a:tbl>
          </a:graphicData>
        </a:graphic>
      </p:graphicFrame>
      <p:pic>
        <p:nvPicPr>
          <p:cNvPr id="10" name="Рисунок 9" descr="images (12).jpg"/>
          <p:cNvPicPr>
            <a:picLocks noChangeAspect="1"/>
          </p:cNvPicPr>
          <p:nvPr/>
        </p:nvPicPr>
        <p:blipFill>
          <a:blip r:embed="rId2" cstate="print"/>
          <a:stretch>
            <a:fillRect/>
          </a:stretch>
        </p:blipFill>
        <p:spPr>
          <a:xfrm rot="21441934">
            <a:off x="596893" y="521664"/>
            <a:ext cx="2016224" cy="2541459"/>
          </a:xfrm>
          <a:prstGeom prst="rect">
            <a:avLst/>
          </a:prstGeom>
        </p:spPr>
      </p:pic>
      <p:pic>
        <p:nvPicPr>
          <p:cNvPr id="11" name="Рисунок 10" descr="images (10).jpg"/>
          <p:cNvPicPr>
            <a:picLocks noChangeAspect="1"/>
          </p:cNvPicPr>
          <p:nvPr/>
        </p:nvPicPr>
        <p:blipFill>
          <a:blip r:embed="rId3" cstate="print"/>
          <a:stretch>
            <a:fillRect/>
          </a:stretch>
        </p:blipFill>
        <p:spPr>
          <a:xfrm>
            <a:off x="6444208" y="836712"/>
            <a:ext cx="2136626" cy="2136626"/>
          </a:xfrm>
          <a:prstGeom prst="rect">
            <a:avLst/>
          </a:prstGeom>
        </p:spPr>
      </p:pic>
      <p:pic>
        <p:nvPicPr>
          <p:cNvPr id="13" name="Содержимое 5" descr="images (11).jpg"/>
          <p:cNvPicPr>
            <a:picLocks noChangeAspect="1"/>
          </p:cNvPicPr>
          <p:nvPr/>
        </p:nvPicPr>
        <p:blipFill>
          <a:blip r:embed="rId4" cstate="print"/>
          <a:stretch>
            <a:fillRect/>
          </a:stretch>
        </p:blipFill>
        <p:spPr>
          <a:xfrm>
            <a:off x="3563888" y="548680"/>
            <a:ext cx="1976641" cy="2830190"/>
          </a:xfrm>
          <a:prstGeom prst="rect">
            <a:avLst/>
          </a:prstGeom>
        </p:spPr>
      </p:pic>
      <p:pic>
        <p:nvPicPr>
          <p:cNvPr id="15" name="Содержимое 4" descr="images (4).jpg"/>
          <p:cNvPicPr>
            <a:picLocks noChangeAspect="1"/>
          </p:cNvPicPr>
          <p:nvPr/>
        </p:nvPicPr>
        <p:blipFill>
          <a:blip r:embed="rId5" cstate="print"/>
          <a:stretch>
            <a:fillRect/>
          </a:stretch>
        </p:blipFill>
        <p:spPr>
          <a:xfrm>
            <a:off x="6084168" y="3861048"/>
            <a:ext cx="2718845" cy="2048197"/>
          </a:xfrm>
          <a:prstGeom prst="rect">
            <a:avLst/>
          </a:prstGeom>
        </p:spPr>
      </p:pic>
      <p:pic>
        <p:nvPicPr>
          <p:cNvPr id="19" name="Содержимое 18" descr="2903.jpg"/>
          <p:cNvPicPr>
            <a:picLocks noGrp="1" noChangeAspect="1"/>
          </p:cNvPicPr>
          <p:nvPr>
            <p:ph sz="half" idx="1"/>
          </p:nvPr>
        </p:nvPicPr>
        <p:blipFill>
          <a:blip r:embed="rId6" cstate="print"/>
          <a:stretch>
            <a:fillRect/>
          </a:stretch>
        </p:blipFill>
        <p:spPr>
          <a:xfrm>
            <a:off x="395536" y="4005064"/>
            <a:ext cx="2790586" cy="1849760"/>
          </a:xfrm>
        </p:spPr>
      </p:pic>
      <p:pic>
        <p:nvPicPr>
          <p:cNvPr id="18" name="Содержимое 15" descr="img_1050006_2887_1.jpg"/>
          <p:cNvPicPr>
            <a:picLocks noChangeAspect="1"/>
          </p:cNvPicPr>
          <p:nvPr/>
        </p:nvPicPr>
        <p:blipFill>
          <a:blip r:embed="rId7" cstate="print"/>
          <a:stretch>
            <a:fillRect/>
          </a:stretch>
        </p:blipFill>
        <p:spPr>
          <a:xfrm>
            <a:off x="3563888" y="3501008"/>
            <a:ext cx="2088232" cy="2791753"/>
          </a:xfrm>
          <a:prstGeom prst="rect">
            <a:avLst/>
          </a:prstGeom>
        </p:spPr>
      </p:pic>
      <p:sp>
        <p:nvSpPr>
          <p:cNvPr id="14" name="TextBox 13"/>
          <p:cNvSpPr txBox="1"/>
          <p:nvPr/>
        </p:nvSpPr>
        <p:spPr>
          <a:xfrm>
            <a:off x="2699792" y="2708920"/>
            <a:ext cx="576064" cy="523220"/>
          </a:xfrm>
          <a:prstGeom prst="rect">
            <a:avLst/>
          </a:prstGeom>
          <a:noFill/>
        </p:spPr>
        <p:txBody>
          <a:bodyPr wrap="square" rtlCol="0">
            <a:spAutoFit/>
          </a:bodyPr>
          <a:lstStyle/>
          <a:p>
            <a:r>
              <a:rPr lang="ru-RU" sz="2800" dirty="0" smtClean="0">
                <a:solidFill>
                  <a:schemeClr val="bg1"/>
                </a:solidFill>
              </a:rPr>
              <a:t>1</a:t>
            </a:r>
            <a:endParaRPr lang="ru-RU" sz="2800" dirty="0">
              <a:solidFill>
                <a:schemeClr val="bg1"/>
              </a:solidFill>
            </a:endParaRPr>
          </a:p>
        </p:txBody>
      </p:sp>
      <p:sp>
        <p:nvSpPr>
          <p:cNvPr id="16" name="TextBox 15"/>
          <p:cNvSpPr txBox="1"/>
          <p:nvPr/>
        </p:nvSpPr>
        <p:spPr>
          <a:xfrm>
            <a:off x="5652120" y="2852936"/>
            <a:ext cx="360040" cy="523220"/>
          </a:xfrm>
          <a:prstGeom prst="rect">
            <a:avLst/>
          </a:prstGeom>
          <a:noFill/>
        </p:spPr>
        <p:txBody>
          <a:bodyPr wrap="square" rtlCol="0">
            <a:spAutoFit/>
          </a:bodyPr>
          <a:lstStyle/>
          <a:p>
            <a:r>
              <a:rPr lang="ru-RU" sz="2800" dirty="0" smtClean="0">
                <a:solidFill>
                  <a:schemeClr val="bg1"/>
                </a:solidFill>
              </a:rPr>
              <a:t>2</a:t>
            </a:r>
            <a:endParaRPr lang="ru-RU" sz="2800" dirty="0">
              <a:solidFill>
                <a:schemeClr val="bg1"/>
              </a:solidFill>
            </a:endParaRPr>
          </a:p>
        </p:txBody>
      </p:sp>
      <p:sp>
        <p:nvSpPr>
          <p:cNvPr id="17" name="TextBox 16"/>
          <p:cNvSpPr txBox="1"/>
          <p:nvPr/>
        </p:nvSpPr>
        <p:spPr>
          <a:xfrm>
            <a:off x="8316416" y="2852936"/>
            <a:ext cx="504056" cy="523220"/>
          </a:xfrm>
          <a:prstGeom prst="rect">
            <a:avLst/>
          </a:prstGeom>
          <a:noFill/>
        </p:spPr>
        <p:txBody>
          <a:bodyPr wrap="square" rtlCol="0">
            <a:spAutoFit/>
          </a:bodyPr>
          <a:lstStyle/>
          <a:p>
            <a:r>
              <a:rPr lang="ru-RU" sz="2800" dirty="0" smtClean="0">
                <a:solidFill>
                  <a:schemeClr val="bg1"/>
                </a:solidFill>
              </a:rPr>
              <a:t>3</a:t>
            </a:r>
            <a:endParaRPr lang="ru-RU" sz="2800" dirty="0">
              <a:solidFill>
                <a:schemeClr val="bg1"/>
              </a:solidFill>
            </a:endParaRPr>
          </a:p>
        </p:txBody>
      </p:sp>
      <p:sp>
        <p:nvSpPr>
          <p:cNvPr id="20" name="TextBox 19"/>
          <p:cNvSpPr txBox="1"/>
          <p:nvPr/>
        </p:nvSpPr>
        <p:spPr>
          <a:xfrm>
            <a:off x="2627784" y="6021288"/>
            <a:ext cx="360040" cy="461665"/>
          </a:xfrm>
          <a:prstGeom prst="rect">
            <a:avLst/>
          </a:prstGeom>
          <a:noFill/>
        </p:spPr>
        <p:txBody>
          <a:bodyPr wrap="square" rtlCol="0">
            <a:spAutoFit/>
          </a:bodyPr>
          <a:lstStyle/>
          <a:p>
            <a:r>
              <a:rPr lang="ru-RU" sz="2400" dirty="0" smtClean="0">
                <a:solidFill>
                  <a:schemeClr val="bg1"/>
                </a:solidFill>
              </a:rPr>
              <a:t>4</a:t>
            </a:r>
            <a:endParaRPr lang="ru-RU" sz="2400" dirty="0">
              <a:solidFill>
                <a:schemeClr val="bg1"/>
              </a:solidFill>
            </a:endParaRPr>
          </a:p>
        </p:txBody>
      </p:sp>
      <p:sp>
        <p:nvSpPr>
          <p:cNvPr id="21" name="TextBox 20"/>
          <p:cNvSpPr txBox="1"/>
          <p:nvPr/>
        </p:nvSpPr>
        <p:spPr>
          <a:xfrm>
            <a:off x="5652120" y="6021288"/>
            <a:ext cx="360040" cy="461665"/>
          </a:xfrm>
          <a:prstGeom prst="rect">
            <a:avLst/>
          </a:prstGeom>
          <a:noFill/>
        </p:spPr>
        <p:txBody>
          <a:bodyPr wrap="square" rtlCol="0">
            <a:spAutoFit/>
          </a:bodyPr>
          <a:lstStyle/>
          <a:p>
            <a:r>
              <a:rPr lang="ru-RU" sz="2400" dirty="0" smtClean="0">
                <a:solidFill>
                  <a:schemeClr val="bg1"/>
                </a:solidFill>
              </a:rPr>
              <a:t>5</a:t>
            </a:r>
            <a:endParaRPr lang="ru-RU" sz="2400" dirty="0">
              <a:solidFill>
                <a:schemeClr val="bg1"/>
              </a:solidFill>
            </a:endParaRPr>
          </a:p>
        </p:txBody>
      </p:sp>
      <p:sp>
        <p:nvSpPr>
          <p:cNvPr id="22" name="TextBox 21"/>
          <p:cNvSpPr txBox="1"/>
          <p:nvPr/>
        </p:nvSpPr>
        <p:spPr>
          <a:xfrm>
            <a:off x="8172400" y="5949280"/>
            <a:ext cx="504056" cy="461665"/>
          </a:xfrm>
          <a:prstGeom prst="rect">
            <a:avLst/>
          </a:prstGeom>
          <a:noFill/>
        </p:spPr>
        <p:txBody>
          <a:bodyPr wrap="square" rtlCol="0">
            <a:spAutoFit/>
          </a:bodyPr>
          <a:lstStyle/>
          <a:p>
            <a:r>
              <a:rPr lang="ru-RU" sz="2400" dirty="0" smtClean="0">
                <a:solidFill>
                  <a:schemeClr val="bg1"/>
                </a:solidFill>
              </a:rPr>
              <a:t>6</a:t>
            </a:r>
            <a:endParaRPr lang="ru-RU" sz="24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5400" dirty="0" smtClean="0">
                <a:solidFill>
                  <a:srgbClr val="FFFF00"/>
                </a:solidFill>
              </a:rPr>
              <a:t>имам</a:t>
            </a:r>
            <a:endParaRPr lang="ru-RU" sz="5400" dirty="0">
              <a:solidFill>
                <a:srgbClr val="FFFF00"/>
              </a:solidFill>
            </a:endParaRPr>
          </a:p>
        </p:txBody>
      </p:sp>
      <p:sp>
        <p:nvSpPr>
          <p:cNvPr id="3" name="Содержимое 2"/>
          <p:cNvSpPr>
            <a:spLocks noGrp="1"/>
          </p:cNvSpPr>
          <p:nvPr>
            <p:ph sz="half" idx="1"/>
          </p:nvPr>
        </p:nvSpPr>
        <p:spPr>
          <a:xfrm>
            <a:off x="464344" y="1340769"/>
            <a:ext cx="4038600" cy="4955696"/>
          </a:xfrm>
        </p:spPr>
        <p:txBody>
          <a:bodyPr>
            <a:normAutofit fontScale="47500" lnSpcReduction="20000"/>
          </a:bodyPr>
          <a:lstStyle/>
          <a:p>
            <a:r>
              <a:rPr lang="vi-VN" sz="3600" b="1" dirty="0" smtClean="0"/>
              <a:t>Има́м</a:t>
            </a:r>
            <a:r>
              <a:rPr lang="vi-VN" sz="3600" dirty="0" smtClean="0"/>
              <a:t> (</a:t>
            </a:r>
            <a:r>
              <a:rPr lang="vi-VN" sz="3600" dirty="0" smtClean="0">
                <a:solidFill>
                  <a:srgbClr val="FFFF00"/>
                </a:solidFill>
              </a:rPr>
              <a:t>а</a:t>
            </a:r>
            <a:r>
              <a:rPr lang="ru-RU" sz="3600" dirty="0" smtClean="0">
                <a:solidFill>
                  <a:srgbClr val="FFFF00"/>
                </a:solidFill>
              </a:rPr>
              <a:t>раб</a:t>
            </a:r>
            <a:r>
              <a:rPr lang="ru-RU" sz="3600" dirty="0" smtClean="0"/>
              <a:t>. -</a:t>
            </a:r>
            <a:r>
              <a:rPr lang="ar-AE" sz="3600" dirty="0" smtClean="0"/>
              <a:t> </a:t>
            </a:r>
            <a:r>
              <a:rPr lang="vi-VN" sz="3600" i="1" dirty="0" smtClean="0"/>
              <a:t>стоящий впереди; тот, кто руководит молитвой</a:t>
            </a:r>
            <a:r>
              <a:rPr lang="vi-VN" sz="3600" dirty="0" smtClean="0"/>
              <a:t>‎</a:t>
            </a:r>
            <a:r>
              <a:rPr lang="vi-VN" sz="3600" baseline="30000" dirty="0" smtClean="0"/>
              <a:t>[</a:t>
            </a:r>
            <a:r>
              <a:rPr lang="vi-VN" sz="3600" dirty="0" smtClean="0"/>
              <a:t>) — в исламе духовное лицо, которое заведует мечетью, совершает требы. В суннитском исламе титул имам носят наиболее выдающиеся богословы </a:t>
            </a:r>
            <a:r>
              <a:rPr lang="ru-RU" sz="3600" dirty="0" smtClean="0"/>
              <a:t>.</a:t>
            </a:r>
          </a:p>
          <a:p>
            <a:r>
              <a:rPr lang="vi-VN" sz="3600" dirty="0" smtClean="0">
                <a:solidFill>
                  <a:srgbClr val="FFFF00"/>
                </a:solidFill>
              </a:rPr>
              <a:t>В шиитском </a:t>
            </a:r>
            <a:r>
              <a:rPr lang="vi-VN" sz="3600" dirty="0" smtClean="0"/>
              <a:t>исламе имам выполняет обязанности посредника между человеком и Богом.</a:t>
            </a:r>
            <a:endParaRPr lang="ru-RU" sz="3600" dirty="0" smtClean="0"/>
          </a:p>
          <a:p>
            <a:r>
              <a:rPr lang="vi-VN" sz="3600" dirty="0" smtClean="0">
                <a:solidFill>
                  <a:srgbClr val="FFFF00"/>
                </a:solidFill>
              </a:rPr>
              <a:t> Сунниты </a:t>
            </a:r>
            <a:r>
              <a:rPr lang="vi-VN" sz="3600" dirty="0" smtClean="0"/>
              <a:t>считают, что имамат, то есть духовная и светская власть, должна доставаться лучшему из членов исламской общины (уммы), а шииты признают лишь наследственный переход власти</a:t>
            </a:r>
            <a:r>
              <a:rPr lang="ru-RU" sz="3600" dirty="0" smtClean="0"/>
              <a:t>.</a:t>
            </a:r>
          </a:p>
          <a:p>
            <a:endParaRPr lang="ru-RU" baseline="30000" dirty="0" smtClean="0">
              <a:hlinkClick r:id="rId2"/>
            </a:endParaRPr>
          </a:p>
          <a:p>
            <a:endParaRPr lang="ru-RU" baseline="30000" dirty="0" smtClean="0">
              <a:hlinkClick r:id="rId2"/>
            </a:endParaRPr>
          </a:p>
          <a:p>
            <a:endParaRPr lang="ru-RU" baseline="30000" dirty="0" smtClean="0">
              <a:hlinkClick r:id="rId2"/>
            </a:endParaRPr>
          </a:p>
          <a:p>
            <a:endParaRPr lang="ru-RU" baseline="30000" dirty="0" smtClean="0">
              <a:hlinkClick r:id="rId2"/>
            </a:endParaRPr>
          </a:p>
          <a:p>
            <a:endParaRPr lang="ru-RU" baseline="30000" dirty="0" smtClean="0"/>
          </a:p>
          <a:p>
            <a:endParaRPr lang="ru-RU" baseline="30000" dirty="0" smtClean="0"/>
          </a:p>
          <a:p>
            <a:endParaRPr lang="ru-RU" baseline="30000" dirty="0" smtClean="0"/>
          </a:p>
          <a:p>
            <a:endParaRPr lang="ru-RU" dirty="0"/>
          </a:p>
        </p:txBody>
      </p:sp>
      <p:pic>
        <p:nvPicPr>
          <p:cNvPr id="5" name="Содержимое 4" descr="images (4).jpg"/>
          <p:cNvPicPr>
            <a:picLocks noGrp="1" noChangeAspect="1"/>
          </p:cNvPicPr>
          <p:nvPr>
            <p:ph sz="half" idx="2"/>
          </p:nvPr>
        </p:nvPicPr>
        <p:blipFill>
          <a:blip r:embed="rId3" cstate="print"/>
          <a:stretch>
            <a:fillRect/>
          </a:stretch>
        </p:blipFill>
        <p:spPr>
          <a:xfrm>
            <a:off x="4932040" y="1844824"/>
            <a:ext cx="3905849" cy="2942406"/>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8" name="Содержимое 17" descr="800px-Pahang_state_mosque.jpg"/>
          <p:cNvPicPr>
            <a:picLocks noGrp="1" noChangeAspect="1"/>
          </p:cNvPicPr>
          <p:nvPr>
            <p:ph sz="half" idx="1"/>
          </p:nvPr>
        </p:nvPicPr>
        <p:blipFill>
          <a:blip r:embed="rId2" cstate="print"/>
          <a:stretch>
            <a:fillRect/>
          </a:stretch>
        </p:blipFill>
        <p:spPr>
          <a:xfrm>
            <a:off x="936095" y="6080125"/>
            <a:ext cx="61384" cy="46038"/>
          </a:xfrm>
        </p:spPr>
      </p:pic>
      <p:pic>
        <p:nvPicPr>
          <p:cNvPr id="20" name="Содержимое 19" descr="800px-Pahang_state_mosque.jpg"/>
          <p:cNvPicPr>
            <a:picLocks noGrp="1" noChangeAspect="1"/>
          </p:cNvPicPr>
          <p:nvPr>
            <p:ph sz="half" idx="2"/>
          </p:nvPr>
        </p:nvPicPr>
        <p:blipFill>
          <a:blip r:embed="rId3" cstate="print"/>
          <a:stretch>
            <a:fillRect/>
          </a:stretch>
        </p:blipFill>
        <p:spPr>
          <a:xfrm>
            <a:off x="6608936" y="3983167"/>
            <a:ext cx="133004" cy="99753"/>
          </a:xfrm>
        </p:spPr>
      </p:pic>
      <p:graphicFrame>
        <p:nvGraphicFramePr>
          <p:cNvPr id="10" name="Таблица 9"/>
          <p:cNvGraphicFramePr>
            <a:graphicFrameLocks noGrp="1"/>
          </p:cNvGraphicFramePr>
          <p:nvPr/>
        </p:nvGraphicFramePr>
        <p:xfrm>
          <a:off x="0" y="116632"/>
          <a:ext cx="8964489" cy="6624736"/>
        </p:xfrm>
        <a:graphic>
          <a:graphicData uri="http://schemas.openxmlformats.org/drawingml/2006/table">
            <a:tbl>
              <a:tblPr firstRow="1" bandRow="1">
                <a:tableStyleId>{5C22544A-7EE6-4342-B048-85BDC9FD1C3A}</a:tableStyleId>
              </a:tblPr>
              <a:tblGrid>
                <a:gridCol w="2988163"/>
                <a:gridCol w="2988163"/>
                <a:gridCol w="2988163"/>
              </a:tblGrid>
              <a:tr h="3312368">
                <a:tc>
                  <a:txBody>
                    <a:bodyPr/>
                    <a:lstStyle/>
                    <a:p>
                      <a:endParaRPr lang="ru-RU" dirty="0"/>
                    </a:p>
                  </a:txBody>
                  <a:tcPr/>
                </a:tc>
                <a:tc>
                  <a:txBody>
                    <a:bodyPr/>
                    <a:lstStyle/>
                    <a:p>
                      <a:endParaRPr lang="ru-RU" dirty="0"/>
                    </a:p>
                  </a:txBody>
                  <a:tcPr/>
                </a:tc>
                <a:tc>
                  <a:txBody>
                    <a:bodyPr/>
                    <a:lstStyle/>
                    <a:p>
                      <a:endParaRPr lang="ru-RU" dirty="0"/>
                    </a:p>
                  </a:txBody>
                  <a:tcPr/>
                </a:tc>
              </a:tr>
              <a:tr h="3312368">
                <a:tc>
                  <a:txBody>
                    <a:bodyPr/>
                    <a:lstStyle/>
                    <a:p>
                      <a:endParaRPr lang="ru-RU" dirty="0"/>
                    </a:p>
                  </a:txBody>
                  <a:tcPr/>
                </a:tc>
                <a:tc>
                  <a:txBody>
                    <a:bodyPr/>
                    <a:lstStyle/>
                    <a:p>
                      <a:endParaRPr lang="ru-RU"/>
                    </a:p>
                  </a:txBody>
                  <a:tcPr/>
                </a:tc>
                <a:tc>
                  <a:txBody>
                    <a:bodyPr/>
                    <a:lstStyle/>
                    <a:p>
                      <a:endParaRPr lang="ru-RU" dirty="0"/>
                    </a:p>
                  </a:txBody>
                  <a:tcPr/>
                </a:tc>
              </a:tr>
            </a:tbl>
          </a:graphicData>
        </a:graphic>
      </p:graphicFrame>
      <p:pic>
        <p:nvPicPr>
          <p:cNvPr id="11" name="Рисунок 10" descr="1676-IMG_5914.jpg"/>
          <p:cNvPicPr>
            <a:picLocks noChangeAspect="1"/>
          </p:cNvPicPr>
          <p:nvPr/>
        </p:nvPicPr>
        <p:blipFill>
          <a:blip r:embed="rId4" cstate="print"/>
          <a:stretch>
            <a:fillRect/>
          </a:stretch>
        </p:blipFill>
        <p:spPr>
          <a:xfrm>
            <a:off x="3203848" y="692696"/>
            <a:ext cx="2688299" cy="2016224"/>
          </a:xfrm>
          <a:prstGeom prst="rect">
            <a:avLst/>
          </a:prstGeom>
        </p:spPr>
      </p:pic>
      <p:pic>
        <p:nvPicPr>
          <p:cNvPr id="12" name="Рисунок 11" descr="hram.jpg"/>
          <p:cNvPicPr>
            <a:picLocks noChangeAspect="1"/>
          </p:cNvPicPr>
          <p:nvPr/>
        </p:nvPicPr>
        <p:blipFill>
          <a:blip r:embed="rId5" cstate="print"/>
          <a:stretch>
            <a:fillRect/>
          </a:stretch>
        </p:blipFill>
        <p:spPr>
          <a:xfrm>
            <a:off x="6228184" y="3861048"/>
            <a:ext cx="2570445" cy="2049408"/>
          </a:xfrm>
          <a:prstGeom prst="rect">
            <a:avLst/>
          </a:prstGeom>
        </p:spPr>
      </p:pic>
      <p:pic>
        <p:nvPicPr>
          <p:cNvPr id="13" name="Рисунок 12" descr="38275517.jpg"/>
          <p:cNvPicPr>
            <a:picLocks noChangeAspect="1"/>
          </p:cNvPicPr>
          <p:nvPr/>
        </p:nvPicPr>
        <p:blipFill>
          <a:blip r:embed="rId6" cstate="print"/>
          <a:stretch>
            <a:fillRect/>
          </a:stretch>
        </p:blipFill>
        <p:spPr>
          <a:xfrm>
            <a:off x="3203848" y="3573016"/>
            <a:ext cx="2387686" cy="2901702"/>
          </a:xfrm>
          <a:prstGeom prst="rect">
            <a:avLst/>
          </a:prstGeom>
        </p:spPr>
      </p:pic>
      <p:pic>
        <p:nvPicPr>
          <p:cNvPr id="17" name="Содержимое 5" descr="537px-Katedra_Chrystusa_Zbawiciela_w_Moskwie_2.jpg"/>
          <p:cNvPicPr>
            <a:picLocks noChangeAspect="1"/>
          </p:cNvPicPr>
          <p:nvPr/>
        </p:nvPicPr>
        <p:blipFill>
          <a:blip r:embed="rId7" cstate="print"/>
          <a:stretch>
            <a:fillRect/>
          </a:stretch>
        </p:blipFill>
        <p:spPr>
          <a:xfrm>
            <a:off x="179513" y="260648"/>
            <a:ext cx="2448992" cy="2736304"/>
          </a:xfrm>
          <a:prstGeom prst="rect">
            <a:avLst/>
          </a:prstGeom>
        </p:spPr>
      </p:pic>
      <p:pic>
        <p:nvPicPr>
          <p:cNvPr id="22" name="Рисунок 21" descr="800px-Pahang_state_mosque.jpg"/>
          <p:cNvPicPr>
            <a:picLocks noChangeAspect="1"/>
          </p:cNvPicPr>
          <p:nvPr/>
        </p:nvPicPr>
        <p:blipFill>
          <a:blip r:embed="rId8" cstate="print"/>
          <a:stretch>
            <a:fillRect/>
          </a:stretch>
        </p:blipFill>
        <p:spPr>
          <a:xfrm>
            <a:off x="6228184" y="620688"/>
            <a:ext cx="2688299" cy="2016224"/>
          </a:xfrm>
          <a:prstGeom prst="rect">
            <a:avLst/>
          </a:prstGeom>
        </p:spPr>
      </p:pic>
      <p:pic>
        <p:nvPicPr>
          <p:cNvPr id="24" name="Рисунок 23" descr="0.jpg"/>
          <p:cNvPicPr>
            <a:picLocks noChangeAspect="1"/>
          </p:cNvPicPr>
          <p:nvPr/>
        </p:nvPicPr>
        <p:blipFill>
          <a:blip r:embed="rId9" cstate="print"/>
          <a:stretch>
            <a:fillRect/>
          </a:stretch>
        </p:blipFill>
        <p:spPr>
          <a:xfrm>
            <a:off x="0" y="3933056"/>
            <a:ext cx="3001235" cy="206084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228</TotalTime>
  <Words>725</Words>
  <Application>Microsoft Office PowerPoint</Application>
  <PresentationFormat>Экран (4:3)</PresentationFormat>
  <Paragraphs>79</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Метро</vt:lpstr>
      <vt:lpstr>Тема урока: Ислам</vt:lpstr>
      <vt:lpstr>ЦЕЛЬ: Изучить некоторые аспекты ислама Задачи: - познакомиться с главными традициями ислама -Узнать кто руководит молитвой в исламе? -Узнать для чего служит молитвенный зал? -Познакомиться с видами женской одежды. - Выяснить положение женщины в исламе. </vt:lpstr>
      <vt:lpstr>НАМАЗ И ПОСЕЩЕНИЕ МЕЧЕТИ </vt:lpstr>
      <vt:lpstr>НИКАХ </vt:lpstr>
      <vt:lpstr>СУННАТ </vt:lpstr>
      <vt:lpstr>ДЖАНАЗА-НАМАЗ И ПОХОРОНЫ </vt:lpstr>
      <vt:lpstr>Слайд 7</vt:lpstr>
      <vt:lpstr>имам</vt:lpstr>
      <vt:lpstr>Слайд 9</vt:lpstr>
      <vt:lpstr>Мечеть</vt:lpstr>
      <vt:lpstr>Слайд 11</vt:lpstr>
      <vt:lpstr>Кто знает, что обозначает символ ислама – полумесяц?</vt:lpstr>
      <vt:lpstr>Слайд 13</vt:lpstr>
      <vt:lpstr>Слайд 14</vt:lpstr>
      <vt:lpstr>Слайд 15</vt:lpstr>
      <vt:lpstr>Слайд 16</vt:lpstr>
      <vt:lpstr>Слайд 17</vt:lpstr>
      <vt:lpstr>А что ты знаешь о женской мусульманской одежде?</vt:lpstr>
      <vt:lpstr>Слайд 19</vt:lpstr>
      <vt:lpstr>Хиджаб </vt:lpstr>
      <vt:lpstr>          Никаб </vt:lpstr>
      <vt:lpstr>Слайд 22</vt:lpstr>
      <vt:lpstr>Слайд 23</vt:lpstr>
      <vt:lpstr>Как вы думаете каково положение женщины в исламе </vt:lpstr>
      <vt:lpstr> Права женщин и обязанности</vt:lpstr>
      <vt:lpstr>РАЗВЕДЁННАЯ ЖЕНЩИНА В ИСЛАМЕ </vt:lpstr>
      <vt:lpstr>Подтверди утверждение: ДА или НЕТ</vt:lpstr>
      <vt:lpstr>Слайд 28</vt:lpstr>
      <vt:lpstr>Толера́нтность (от лат. — терпение)    Толерантность не равносильна безразличию. Она не означает также принятия иного мировоззрения или образа жизни, она заключается в представлении другим права жить в соответствии с собственным мировоззрением.  Толерантность означает уважение, принятие и правильное понимание других культур, способов самовыражения и проявления человеческой индивидуальности. Под толерантностью не подразумевается уступка, снисхождение или потворство. Проявление толерантности также не означает терпимости к социальной несправедливости, отказа от своих убеждений или уступки чужим убеждениям, а также навязывания своих убеждений другим людям.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fROSt</dc:creator>
  <cp:lastModifiedBy>Ольга Смолина</cp:lastModifiedBy>
  <cp:revision>51</cp:revision>
  <dcterms:created xsi:type="dcterms:W3CDTF">2014-03-18T07:40:55Z</dcterms:created>
  <dcterms:modified xsi:type="dcterms:W3CDTF">2018-05-21T16:21:13Z</dcterms:modified>
</cp:coreProperties>
</file>