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320" r:id="rId10"/>
    <p:sldId id="256" r:id="rId11"/>
    <p:sldId id="303" r:id="rId12"/>
    <p:sldId id="301" r:id="rId13"/>
    <p:sldId id="291" r:id="rId14"/>
    <p:sldId id="292" r:id="rId15"/>
    <p:sldId id="295" r:id="rId16"/>
    <p:sldId id="296" r:id="rId17"/>
    <p:sldId id="259" r:id="rId18"/>
    <p:sldId id="297" r:id="rId19"/>
    <p:sldId id="305" r:id="rId20"/>
    <p:sldId id="306" r:id="rId21"/>
    <p:sldId id="307" r:id="rId22"/>
    <p:sldId id="262" r:id="rId23"/>
    <p:sldId id="263" r:id="rId24"/>
    <p:sldId id="264" r:id="rId25"/>
    <p:sldId id="308" r:id="rId26"/>
    <p:sldId id="265" r:id="rId27"/>
    <p:sldId id="266" r:id="rId28"/>
    <p:sldId id="321" r:id="rId29"/>
    <p:sldId id="267" r:id="rId30"/>
    <p:sldId id="309" r:id="rId31"/>
    <p:sldId id="311" r:id="rId32"/>
    <p:sldId id="312" r:id="rId33"/>
    <p:sldId id="322" r:id="rId34"/>
    <p:sldId id="269" r:id="rId35"/>
    <p:sldId id="270" r:id="rId36"/>
    <p:sldId id="271" r:id="rId37"/>
    <p:sldId id="272" r:id="rId38"/>
    <p:sldId id="273" r:id="rId39"/>
    <p:sldId id="275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4" r:id="rId61"/>
    <p:sldId id="323" r:id="rId62"/>
    <p:sldId id="310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171CC5-974A-4001-B164-92A2D7F3349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DC9153-4137-4FFA-820B-3EF6B7BE4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&#1055;&#1086;&#1083;&#1100;&#1079;&#1086;&#1074;&#1072;&#1090;&#1077;&#1083;&#1100;\Documents\&#1055;&#1056;&#1045;&#1047;&#1045;&#1053;&#1058;&#1040;&#1062;&#1048;&#1048;\8%20&#1050;&#1051;&#1040;&#1057;&#1057;\10%20&#1091;&#1088;&#1086;&#1082;%20&#1080;&#1085;&#1076;&#1080;&#1103;\3967232__232_237_228_232_255_228_230_224_231_236_238_228_229_240_237_193_229_231_237_224_231_226_224_237_232_255_muzofon.mp3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«Искусство </a:t>
            </a:r>
            <a:r>
              <a:rPr lang="ru-RU" smtClean="0"/>
              <a:t>индийской </a:t>
            </a:r>
            <a:r>
              <a:rPr lang="ru-RU" smtClean="0"/>
              <a:t>живописи»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 учитель МХК и ИЗО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О.В Смолина МКОУ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Новобатуринская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СОШ»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 более поздних картинах использовались насыщенные жидкие краски.</a:t>
            </a:r>
            <a:br>
              <a:rPr lang="ru-RU" b="1" dirty="0" smtClean="0"/>
            </a:br>
            <a:r>
              <a:rPr lang="ru-RU" b="1" dirty="0" smtClean="0"/>
              <a:t>Индийская живопись многолика. Большая ее часть замечательна своей сложной композицией, точностью деталей, яркими и насыщенными цветами, многообразием сюжетов — от портретов и событий придворной жизни до бесчисленных изображений богов и богинь.</a:t>
            </a:r>
            <a:endParaRPr lang="ru-RU" b="1" dirty="0"/>
          </a:p>
        </p:txBody>
      </p:sp>
      <p:pic>
        <p:nvPicPr>
          <p:cNvPr id="5" name="Содержимое 4" descr="http://art.1september.ru/2006/14/no14_3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764704"/>
            <a:ext cx="3897312" cy="537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ПЕЩЕРЫ АДЖАНТЫ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Самыми известными являются пещеры </a:t>
            </a:r>
            <a:r>
              <a:rPr lang="ru-RU" sz="3300" dirty="0" err="1" smtClean="0"/>
              <a:t>Аджанты</a:t>
            </a:r>
            <a:r>
              <a:rPr lang="ru-RU" sz="3300" dirty="0" smtClean="0"/>
              <a:t>, выдолбленные в вулканической скале на </a:t>
            </a:r>
            <a:r>
              <a:rPr lang="ru-RU" sz="3300" dirty="0" err="1" smtClean="0"/>
              <a:t>Декканском</a:t>
            </a:r>
            <a:r>
              <a:rPr lang="ru-RU" sz="3300" dirty="0" smtClean="0"/>
              <a:t> плато.. </a:t>
            </a:r>
            <a:r>
              <a:rPr lang="ru-RU" sz="3300" i="1" dirty="0" smtClean="0"/>
              <a:t> </a:t>
            </a:r>
          </a:p>
          <a:p>
            <a:r>
              <a:rPr lang="ru-RU" sz="3300" i="1" dirty="0" smtClean="0"/>
              <a:t>Уникальный комплекс </a:t>
            </a:r>
            <a:r>
              <a:rPr lang="ru-RU" sz="3300" i="1" dirty="0" err="1" smtClean="0"/>
              <a:t>Аджанта</a:t>
            </a:r>
            <a:r>
              <a:rPr lang="ru-RU" sz="3300" i="1" dirty="0" smtClean="0"/>
              <a:t> (</a:t>
            </a:r>
            <a:r>
              <a:rPr lang="ru-RU" sz="3300" i="1" dirty="0" err="1" smtClean="0"/>
              <a:t>Махараштра</a:t>
            </a:r>
            <a:r>
              <a:rPr lang="ru-RU" sz="3300" i="1" dirty="0" smtClean="0"/>
              <a:t>) – это </a:t>
            </a:r>
          </a:p>
          <a:p>
            <a:r>
              <a:rPr lang="ru-RU" sz="3300" i="1" dirty="0" smtClean="0"/>
              <a:t>29 хорошо сохранившихся пещерных монастырей, которые славятся своей живописью.</a:t>
            </a:r>
            <a:endParaRPr lang="ru-RU" dirty="0"/>
          </a:p>
        </p:txBody>
      </p:sp>
      <p:pic>
        <p:nvPicPr>
          <p:cNvPr id="5" name="Содержимое 4" descr="ajanta+caves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4248472" cy="3186354"/>
          </a:xfrm>
        </p:spPr>
      </p:pic>
      <p:pic>
        <p:nvPicPr>
          <p:cNvPr id="7" name="Рисунок 6" descr="Аджант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00868" cy="321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872_603x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4038600" cy="23709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620688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Пещерная живопись выполнена художниками, которых нанимали буддистские монахи. Каменные стены превращались в иллюстрированные книги о жизни и учении Будды, где были изображены костюмы, разнообразные орнаменты, а также стиль придворной жизни того времени. Расположенные рядом с древними торговыми маршрутами, пещеры привлекали торговцев и паломников, которые становились проводниками этого искусства в Китай и Японию.</a:t>
            </a:r>
            <a:endParaRPr lang="ru-RU" sz="2000" b="1" dirty="0"/>
          </a:p>
        </p:txBody>
      </p:sp>
      <p:pic>
        <p:nvPicPr>
          <p:cNvPr id="6" name="Рисунок 5" descr="8d31dcf464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24944"/>
            <a:ext cx="3618777" cy="37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джанта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25698"/>
            <a:ext cx="4176464" cy="2766908"/>
          </a:xfrm>
        </p:spPr>
      </p:pic>
      <p:pic>
        <p:nvPicPr>
          <p:cNvPr id="6" name="Содержимое 5" descr="0_1e55c_4cb5328a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38600" cy="2695766"/>
          </a:xfr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4104456" cy="2494027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797208" cy="284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12064"/>
            <a:ext cx="4618856" cy="914400"/>
          </a:xfrm>
        </p:spPr>
        <p:txBody>
          <a:bodyPr/>
          <a:lstStyle/>
          <a:p>
            <a:r>
              <a:rPr lang="ru-RU" sz="2800" dirty="0" smtClean="0"/>
              <a:t>Роспись </a:t>
            </a:r>
            <a:r>
              <a:rPr lang="ru-RU" sz="2800" dirty="0" err="1" smtClean="0"/>
              <a:t>Каламкари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260648"/>
            <a:ext cx="3531592" cy="6597351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Картины в стиле </a:t>
            </a:r>
            <a:r>
              <a:rPr lang="ru-RU" sz="3200" b="1" dirty="0" err="1" smtClean="0"/>
              <a:t>каламкари</a:t>
            </a:r>
            <a:r>
              <a:rPr lang="ru-RU" sz="3200" b="1" dirty="0" smtClean="0"/>
              <a:t> создаются на мифологические сюжеты, размеры персонажей на них больше реальных. Благодаря великому многообразию выражений ни одна картина не похожа на другую. ткань</a:t>
            </a:r>
            <a:r>
              <a:rPr lang="ru-RU" sz="3200" b="1" dirty="0"/>
              <a:t>, хлопок или </a:t>
            </a:r>
            <a:r>
              <a:rPr lang="ru-RU" sz="3200" b="1" dirty="0" err="1"/>
              <a:t>туссар</a:t>
            </a:r>
            <a:r>
              <a:rPr lang="ru-RU" sz="3200" b="1" dirty="0"/>
              <a:t> покрывают смесью из мела, семени тамаринда, смолы, придавая поверхности отделку, похожую по текстуре на кожу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Эта же смесь используется на пальмовых листьях. Рисунки на свитках или пергаменте, вероятно, представляют собой одну из древнейших традиций в живописи. </a:t>
            </a:r>
          </a:p>
          <a:p>
            <a:endParaRPr lang="ru-RU" dirty="0"/>
          </a:p>
        </p:txBody>
      </p:sp>
      <p:pic>
        <p:nvPicPr>
          <p:cNvPr id="6" name="Рисунок 5" descr="4577034_70516870_1297414312_000gfew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741821" cy="507374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826768" cy="914400"/>
          </a:xfrm>
        </p:spPr>
        <p:txBody>
          <a:bodyPr/>
          <a:lstStyle/>
          <a:p>
            <a:r>
              <a:rPr lang="ru-RU" sz="2800" dirty="0" smtClean="0"/>
              <a:t>Живопись </a:t>
            </a:r>
            <a:r>
              <a:rPr lang="ru-RU" sz="2800" dirty="0" err="1" smtClean="0"/>
              <a:t>Мадхубани</a:t>
            </a:r>
            <a:endParaRPr lang="ru-RU" sz="2800" dirty="0"/>
          </a:p>
        </p:txBody>
      </p:sp>
      <p:pic>
        <p:nvPicPr>
          <p:cNvPr id="5" name="Содержимое 4" descr="http://art.1september.ru/2006/14/no14_4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524250" cy="25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60358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Первоначально </a:t>
            </a:r>
            <a:r>
              <a:rPr lang="ru-RU" b="1" dirty="0"/>
              <a:t>картины в этом стиле изображались на стенах, сегодня же их рисуют на изготовляемой вручную бумаге или ткани. </a:t>
            </a:r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/>
              <a:t>искусство сохранилось до сих пор, однако в основном работы не отличаются былой утонченностью, в огромных количествах они продаются на обочинах дорог, где охотно раскупаются туристами. </a:t>
            </a:r>
            <a:endParaRPr lang="ru-RU" b="1" dirty="0" smtClean="0"/>
          </a:p>
          <a:p>
            <a:r>
              <a:rPr lang="ru-RU" b="1" dirty="0" smtClean="0"/>
              <a:t>Основными </a:t>
            </a:r>
            <a:r>
              <a:rPr lang="ru-RU" b="1" dirty="0"/>
              <a:t>темами изображений служили буддистские </a:t>
            </a:r>
            <a:r>
              <a:rPr lang="ru-RU" b="1" dirty="0" smtClean="0"/>
              <a:t>божества. 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миниатюрах в изобилии встречаются насыщенные и яркие изображения флоры и фауны, людей в выписанных и красочных тюрбанах и одежде. </a:t>
            </a:r>
          </a:p>
        </p:txBody>
      </p:sp>
      <p:pic>
        <p:nvPicPr>
          <p:cNvPr id="6" name="Содержимое 4" descr="http://art.1september.ru/2006/14/no14_43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3600400" cy="22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Напольный дизайн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268760"/>
            <a:ext cx="4038600" cy="54005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Стиль </a:t>
            </a:r>
            <a:r>
              <a:rPr lang="ru-RU" b="1" dirty="0" err="1"/>
              <a:t>ранголи</a:t>
            </a:r>
            <a:r>
              <a:rPr lang="ru-RU" b="1" dirty="0"/>
              <a:t>, также известный как </a:t>
            </a:r>
            <a:r>
              <a:rPr lang="ru-RU" b="1" dirty="0" err="1"/>
              <a:t>алпана</a:t>
            </a:r>
            <a:r>
              <a:rPr lang="ru-RU" b="1" dirty="0"/>
              <a:t> и колам, — это искусство украшения полов и стен домов порошком из белого камня, извести или рисовой муки с использованием пальцев вместо кисточки. </a:t>
            </a:r>
            <a:endParaRPr lang="ru-RU" b="1" dirty="0" smtClean="0"/>
          </a:p>
          <a:p>
            <a:r>
              <a:rPr lang="ru-RU" b="1" dirty="0" smtClean="0"/>
              <a:t>Большинство </a:t>
            </a:r>
            <a:r>
              <a:rPr lang="ru-RU" b="1" dirty="0" err="1"/>
              <a:t>ранголи</a:t>
            </a:r>
            <a:r>
              <a:rPr lang="ru-RU" b="1" dirty="0"/>
              <a:t> содержат изображения растений и животных, хотя встречаются и геометрические узоры. Для каждого штата характерен свой стиль живописи. По особым случаям, </a:t>
            </a:r>
            <a:r>
              <a:rPr lang="ru-RU" b="1" dirty="0" err="1"/>
              <a:t>ранголи</a:t>
            </a:r>
            <a:r>
              <a:rPr lang="ru-RU" b="1" dirty="0"/>
              <a:t> рисуют в каждом доме, независимо от степени владения мастерством. </a:t>
            </a:r>
            <a:endParaRPr lang="ru-RU" b="1" dirty="0" smtClean="0"/>
          </a:p>
          <a:p>
            <a:r>
              <a:rPr lang="ru-RU" b="1" dirty="0" smtClean="0"/>
              <a:t>Каждый </a:t>
            </a:r>
            <a:r>
              <a:rPr lang="ru-RU" b="1" dirty="0"/>
              <a:t>раз женщины соревнуются друг с другом в создании новых рисунков. </a:t>
            </a:r>
            <a:r>
              <a:rPr lang="ru-RU" b="1" dirty="0" err="1"/>
              <a:t>Ранголи</a:t>
            </a:r>
            <a:r>
              <a:rPr lang="ru-RU" b="1" dirty="0"/>
              <a:t> имеет и религиозное значение: это искусство призвано умилостивить богов.</a:t>
            </a:r>
          </a:p>
          <a:p>
            <a:endParaRPr lang="ru-RU" dirty="0"/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221088"/>
            <a:ext cx="3993431" cy="2009353"/>
          </a:xfr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35811"/>
            <a:ext cx="3600400" cy="269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2985889" cy="2348585"/>
          </a:xfrm>
        </p:spPr>
      </p:pic>
      <p:pic>
        <p:nvPicPr>
          <p:cNvPr id="6" name="Содержимое 5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4293096"/>
            <a:ext cx="3024336" cy="2265333"/>
          </a:xfrm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236050" cy="2423914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636912"/>
            <a:ext cx="2781300" cy="1638300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77070"/>
            <a:ext cx="2808312" cy="2340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</a:t>
            </a:r>
            <a:r>
              <a:rPr lang="ru-RU" dirty="0" err="1" smtClean="0"/>
              <a:t>Мадхубани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9"/>
            <a:ext cx="4323432" cy="49556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800" b="1" dirty="0"/>
              <a:t>Народным искусством </a:t>
            </a:r>
            <a:r>
              <a:rPr lang="ru-RU" sz="3800" b="1" dirty="0" err="1"/>
              <a:t>мадхубани</a:t>
            </a:r>
            <a:r>
              <a:rPr lang="ru-RU" sz="3800" b="1" dirty="0"/>
              <a:t> занимаются женщины, проживающие вблизи базарного города с одноименным названием в штате </a:t>
            </a:r>
            <a:r>
              <a:rPr lang="ru-RU" sz="3800" b="1" dirty="0" err="1"/>
              <a:t>Бихар</a:t>
            </a:r>
            <a:r>
              <a:rPr lang="ru-RU" sz="3800" b="1" dirty="0"/>
              <a:t>. </a:t>
            </a:r>
            <a:endParaRPr lang="ru-RU" sz="3800" b="1" dirty="0" smtClean="0"/>
          </a:p>
          <a:p>
            <a:r>
              <a:rPr lang="ru-RU" sz="3800" b="1" dirty="0" smtClean="0"/>
              <a:t>Живопись </a:t>
            </a:r>
            <a:r>
              <a:rPr lang="ru-RU" sz="3800" b="1" dirty="0" err="1"/>
              <a:t>мадхубани</a:t>
            </a:r>
            <a:r>
              <a:rPr lang="ru-RU" sz="3800" b="1" dirty="0"/>
              <a:t> необычайно художественна, стилизованна и символична. Для нее характерно изображение главных богов и богинь индуистского пантеона, а также одомашненных и диких животных.  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pic>
        <p:nvPicPr>
          <p:cNvPr id="5" name="Содержимое 4" descr="загруженное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3645024"/>
            <a:ext cx="3331899" cy="2266181"/>
          </a:xfrm>
        </p:spPr>
      </p:pic>
      <p:pic>
        <p:nvPicPr>
          <p:cNvPr id="7" name="Рисунок 6" descr="madhubani-painting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3174405" cy="216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</a:t>
            </a:r>
            <a:r>
              <a:rPr lang="ru-RU" dirty="0" err="1" smtClean="0"/>
              <a:t>Менди</a:t>
            </a:r>
            <a:endParaRPr lang="ru-RU" dirty="0"/>
          </a:p>
        </p:txBody>
      </p:sp>
      <p:pic>
        <p:nvPicPr>
          <p:cNvPr id="5" name="Содержимое 4" descr="Hand Decorated with Hen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2809875" cy="1743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606552" cy="4595657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dirty="0" smtClean="0"/>
              <a:t>Искусство </a:t>
            </a:r>
            <a:r>
              <a:rPr lang="ru-RU" sz="2900" b="1" dirty="0"/>
              <a:t>раскраски тела</a:t>
            </a:r>
            <a:br>
              <a:rPr lang="ru-RU" sz="2900" b="1" dirty="0"/>
            </a:br>
            <a:r>
              <a:rPr lang="ru-RU" sz="2900" b="1" dirty="0"/>
              <a:t>Украшение тела различными стилизованными орнаментами, используя пасту хны, является древней практикой, которой в Индии занимаются во время праздников и особых событий, например, свадеб. </a:t>
            </a:r>
          </a:p>
          <a:p>
            <a:endParaRPr lang="ru-RU" dirty="0"/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2324100" cy="1971675"/>
          </a:xfrm>
          <a:prstGeom prst="rect">
            <a:avLst/>
          </a:prstGeom>
        </p:spPr>
      </p:pic>
      <p:pic>
        <p:nvPicPr>
          <p:cNvPr id="7" name="Рисунок 6" descr="iskusstvo-ukrasheniya-tela-xn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941168"/>
            <a:ext cx="1907704" cy="1362646"/>
          </a:xfrm>
          <a:prstGeom prst="rect">
            <a:avLst/>
          </a:prstGeom>
        </p:spPr>
      </p:pic>
      <p:pic>
        <p:nvPicPr>
          <p:cNvPr id="8" name="Рисунок 7" descr="80251283_61199020_1278361505_x_2af126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340768"/>
            <a:ext cx="2202557" cy="3309314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8864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995847" cy="2592288"/>
          </a:xfrm>
          <a:prstGeom prst="rect">
            <a:avLst/>
          </a:prstGeom>
        </p:spPr>
      </p:pic>
      <p:pic>
        <p:nvPicPr>
          <p:cNvPr id="5" name="Содержимое 4" descr="721px-Meister_des_Mahâjanaka_Jâtaka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3240361" cy="2692061"/>
          </a:xfrm>
          <a:prstGeom prst="rect">
            <a:avLst/>
          </a:prstGeom>
        </p:spPr>
      </p:pic>
      <p:pic>
        <p:nvPicPr>
          <p:cNvPr id="6" name="Содержимое 4" descr="Hand Decorated with Henn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3923048"/>
            <a:ext cx="3384376" cy="2099460"/>
          </a:xfr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49688"/>
            <a:ext cx="3749241" cy="2808312"/>
          </a:xfrm>
          <a:prstGeom prst="rect">
            <a:avLst/>
          </a:prstGeom>
        </p:spPr>
      </p:pic>
      <p:pic>
        <p:nvPicPr>
          <p:cNvPr id="8" name="Содержимое 4" descr="Hand Decorated with Henn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832557" cy="2377484"/>
          </a:xfrm>
        </p:spPr>
      </p:pic>
      <p:sp>
        <p:nvSpPr>
          <p:cNvPr id="9" name="TextBox 8"/>
          <p:cNvSpPr txBox="1"/>
          <p:nvPr/>
        </p:nvSpPr>
        <p:spPr>
          <a:xfrm>
            <a:off x="1115616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 какой культуре принадлежат эти изображения?</a:t>
            </a:r>
          </a:p>
          <a:p>
            <a:r>
              <a:rPr lang="ru-RU" b="1" dirty="0" smtClean="0"/>
              <a:t>Как вы догадались? Поставьте цель.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</a:t>
            </a:r>
            <a:r>
              <a:rPr lang="ru-RU" dirty="0" err="1" smtClean="0"/>
              <a:t>Менди</a:t>
            </a:r>
            <a:endParaRPr lang="ru-RU" dirty="0"/>
          </a:p>
        </p:txBody>
      </p:sp>
      <p:pic>
        <p:nvPicPr>
          <p:cNvPr id="7" name="Рисунок 6" descr="iskusstvo-ukrasheniya-tela-xn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4024739" cy="287481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Хну (или </a:t>
            </a:r>
            <a:r>
              <a:rPr lang="ru-RU" b="1" dirty="0" err="1" smtClean="0"/>
              <a:t>мехенди</a:t>
            </a:r>
            <a:r>
              <a:rPr lang="ru-RU" b="1" dirty="0" smtClean="0"/>
              <a:t>, как ее называют на Севере и </a:t>
            </a:r>
            <a:r>
              <a:rPr lang="ru-RU" b="1" dirty="0" err="1" smtClean="0"/>
              <a:t>марутхани</a:t>
            </a:r>
            <a:r>
              <a:rPr lang="ru-RU" b="1" dirty="0" smtClean="0"/>
              <a:t> — в </a:t>
            </a:r>
            <a:r>
              <a:rPr lang="ru-RU" b="1" dirty="0" err="1" smtClean="0"/>
              <a:t>Тамилнаде</a:t>
            </a:r>
            <a:r>
              <a:rPr lang="ru-RU" b="1" dirty="0" smtClean="0"/>
              <a:t>) получают из листьев растения хна. Листья толкут до получения густой пасты, которую затем накладывают на ладони и подошвы ног в виде геометрических узоров и оставляют высыхать. Если промыть окрашенные части тела водой, на обработанной области останется изображение. Подобным образом свои ноги разукрашивают танцоры. Доказано, что хна способствует охлаждению тела, в настоящее время она используется в медицинских целях и в качестве краски для волос во всем мире.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под открытым небом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Шекхавати</a:t>
            </a:r>
            <a:r>
              <a:rPr lang="ru-RU" b="1" dirty="0"/>
              <a:t> — художественная галерея Индии под открытым небом</a:t>
            </a:r>
            <a:br>
              <a:rPr lang="ru-RU" b="1" dirty="0"/>
            </a:br>
            <a:r>
              <a:rPr lang="ru-RU" b="1" dirty="0" err="1"/>
              <a:t>Шекхавати</a:t>
            </a:r>
            <a:r>
              <a:rPr lang="ru-RU" b="1" dirty="0"/>
              <a:t> — это северо-восточный район </a:t>
            </a:r>
            <a:r>
              <a:rPr lang="ru-RU" b="1" dirty="0" err="1"/>
              <a:t>Раджастхана</a:t>
            </a:r>
            <a:r>
              <a:rPr lang="ru-RU" b="1" dirty="0"/>
              <a:t>. В свое время через него пролегал торговый маршрут, по которому возили пряности. Многочисленные разрисованные дома, окаймляющие улочки маленьких городов, делают этот район крупнейшей в мире художественной галереей под открытым небом.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Содержимое 4" descr="http://art.1september.ru/2006/14/no14_47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268760"/>
            <a:ext cx="3888432" cy="27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70425"/>
            <a:ext cx="3888432" cy="258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260649"/>
            <a:ext cx="4038600" cy="603581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Архитектура 19 и 20 веков — это своего рода демонстрация богатства </a:t>
            </a:r>
            <a:r>
              <a:rPr lang="ru-RU" b="1" dirty="0" err="1" smtClean="0"/>
              <a:t>марвари</a:t>
            </a:r>
            <a:r>
              <a:rPr lang="ru-RU" b="1" dirty="0" smtClean="0"/>
              <a:t> — торговцев региона, примечательного тем, что больше всего миллионеров и миллиардеров Индии родом из этих мест. </a:t>
            </a:r>
            <a:br>
              <a:rPr lang="ru-RU" b="1" dirty="0" smtClean="0"/>
            </a:br>
            <a:r>
              <a:rPr lang="ru-RU" b="1" dirty="0" smtClean="0"/>
              <a:t>Рисунками покрыто практически все: стены, балконы, потолки, арки, колонны, купола кенотафов и даже наземные части колодцев.</a:t>
            </a:r>
            <a:endParaRPr lang="ru-RU" b="1" dirty="0"/>
          </a:p>
        </p:txBody>
      </p:sp>
      <p:pic>
        <p:nvPicPr>
          <p:cNvPr id="7" name="Рисунок 6" descr="58749929_080d4770c95d69f7bbfb6e59d6c23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851920" cy="2569953"/>
          </a:xfrm>
          <a:prstGeom prst="rect">
            <a:avLst/>
          </a:prstGeom>
        </p:spPr>
      </p:pic>
      <p:pic>
        <p:nvPicPr>
          <p:cNvPr id="8" name="Рисунок 7" descr="96c09ec7e018eaddda0f5113a92f7a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3984553" cy="2470423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725144"/>
            <a:ext cx="2880320" cy="215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5053434" cy="3362831"/>
          </a:xfrm>
        </p:spPr>
      </p:pic>
      <p:pic>
        <p:nvPicPr>
          <p:cNvPr id="6" name="Содержимое 5" descr="загруженное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5256584" cy="29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агруженное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19719"/>
            <a:ext cx="5544616" cy="3338281"/>
          </a:xfrm>
        </p:spPr>
      </p:pic>
      <p:pic>
        <p:nvPicPr>
          <p:cNvPr id="6" name="Содержимое 5" descr="загруженное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5369618" cy="3232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в индийском искусстве преобладают яркие краски?</a:t>
            </a:r>
          </a:p>
          <a:p>
            <a:r>
              <a:rPr lang="ru-RU" dirty="0" smtClean="0"/>
              <a:t>Существует ли современное изобразительное искусство?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живопись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268761"/>
            <a:ext cx="4611712" cy="502770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О том, что в Индии процветает и развивается современное искусство, международное сообщество по искусству узнало лишь недавно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Как только индийские художники адаптировали традиционные образы и идеи к современной художественной практике, страна стала вносить свою важную лепту в культуру восточного модернизма. </a:t>
            </a:r>
            <a:endParaRPr lang="ru-RU" sz="3600" b="1" dirty="0" smtClean="0"/>
          </a:p>
          <a:p>
            <a:r>
              <a:rPr lang="ru-RU" sz="3600" b="1" dirty="0" smtClean="0"/>
              <a:t>Художники</a:t>
            </a:r>
            <a:r>
              <a:rPr lang="ru-RU" sz="3600" b="1" dirty="0"/>
              <a:t>, рисующие маслом или </a:t>
            </a:r>
            <a:r>
              <a:rPr lang="ru-RU" sz="3600" b="1" dirty="0" err="1"/>
              <a:t>акрилопластом</a:t>
            </a:r>
            <a:r>
              <a:rPr lang="ru-RU" sz="3600" b="1" dirty="0"/>
              <a:t>, пользуются спросом в Индии. </a:t>
            </a:r>
            <a:endParaRPr lang="ru-RU" sz="3600" b="1" dirty="0" smtClean="0"/>
          </a:p>
          <a:p>
            <a:r>
              <a:rPr lang="ru-RU" sz="3600" b="1" dirty="0" smtClean="0"/>
              <a:t>Их </a:t>
            </a:r>
            <a:r>
              <a:rPr lang="ru-RU" sz="3600" b="1" dirty="0"/>
              <a:t>работы не предназначены для какой либо функциональной цели, а, подобно современным картинам Запада, являются способами самовыражения</a:t>
            </a:r>
            <a:r>
              <a:rPr lang="ru-RU" sz="3200" b="1" dirty="0"/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http://art.1september.ru/2006/14/no14_4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268760"/>
            <a:ext cx="3501776" cy="52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0"/>
            <a:ext cx="4038600" cy="685799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Современное искусство Индии — это по сути две разные культуры, существующие бок о бок. С одной стороны это народное и племенное, а с другой — городское и современное искусство. </a:t>
            </a:r>
            <a:br>
              <a:rPr lang="ru-RU" b="1" dirty="0" smtClean="0"/>
            </a:br>
            <a:r>
              <a:rPr lang="ru-RU" b="1" dirty="0" err="1" smtClean="0"/>
              <a:t>Макбул</a:t>
            </a:r>
            <a:r>
              <a:rPr lang="ru-RU" b="1" dirty="0" smtClean="0"/>
              <a:t> </a:t>
            </a:r>
            <a:r>
              <a:rPr lang="ru-RU" b="1" dirty="0" err="1" smtClean="0"/>
              <a:t>Фида</a:t>
            </a:r>
            <a:r>
              <a:rPr lang="ru-RU" b="1" dirty="0" smtClean="0"/>
              <a:t> </a:t>
            </a:r>
            <a:r>
              <a:rPr lang="ru-RU" b="1" dirty="0" err="1" smtClean="0"/>
              <a:t>Хусайн</a:t>
            </a:r>
            <a:r>
              <a:rPr lang="ru-RU" b="1" dirty="0" smtClean="0"/>
              <a:t> — один из самых известных художников на субконтиненте. Начиная с 50-х годов, он оказывает огромное влияние на современную живопись Индии. В своих работах, часть которых написана в стиле </a:t>
            </a:r>
            <a:r>
              <a:rPr lang="ru-RU" b="1" dirty="0" err="1" smtClean="0"/>
              <a:t>неокубизма</a:t>
            </a:r>
            <a:r>
              <a:rPr lang="ru-RU" b="1" dirty="0" smtClean="0"/>
              <a:t>, он использует индийские мифы и фольклор, создавая поразительные эффекты.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255095455_0lik.ru_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7881" y="1"/>
            <a:ext cx="47731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e360bc6225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6"/>
            <a:ext cx="4644008" cy="68294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 современным художникам Индии можно отнести нашего великого соотечественника, большую часть своей жизни прожившего в этой стране, Святослава Рериха. Картины Святослава Рериха необыкновенны своим мастерством, сверканием красок, глубоким смыслом и индивидуальностью стиля.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9a09b96b7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-303485"/>
            <a:ext cx="4210953" cy="7161485"/>
          </a:xfrm>
        </p:spPr>
      </p:pic>
      <p:pic>
        <p:nvPicPr>
          <p:cNvPr id="5" name="3967232__232_237_228_232_255_228_230_224_231_236_238_228_229_240_237_193_229_231_237_224_231_226_224_237_232_255_muzof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индийской живописи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Познакомиться с искусством индийской живописью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cce515df8cb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-242455"/>
            <a:ext cx="6248400" cy="7100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f4da42f3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-399757"/>
            <a:ext cx="5022367" cy="725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6_1237309269_coutryside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184576" cy="6781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6_1237309288_insearchof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57008"/>
            <a:ext cx="5270585" cy="6915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6_1237309314_harvestsea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7352"/>
            <a:ext cx="9289032" cy="6985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7_1237309303_moonlitbeau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8784"/>
            <a:ext cx="5235003" cy="705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7_1237309399_quencherofthir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7723" y="0"/>
            <a:ext cx="53162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8_1237309486_theeternalw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30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8_1237309524_thegiftoflo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024" y="-257543"/>
            <a:ext cx="9217024" cy="7115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0405069_1237309503_villagew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16" y="-763"/>
            <a:ext cx="9145016" cy="685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b="1" i="1" dirty="0"/>
              <a:t>Исследователи индийской живописи до недавнего времени полагали, что первое живописное произведение относится к III в. до н.э. — это была роспись горшка, обнаруженного в долине Инда. Но произошел забавный случай, неожиданно внесший вклад не только в индийскую, но и мировую культуру.</a:t>
            </a:r>
            <a:br>
              <a:rPr lang="ru-RU" sz="2000" b="1" i="1" dirty="0"/>
            </a:br>
            <a:r>
              <a:rPr lang="ru-RU" sz="2000" b="1" i="1" dirty="0"/>
              <a:t>Полицейский, преследовавший воров в джунглях северной Индии, наткнулся на пещеру, где он увидел наскальные картины, возраст которых, по мнению ученых, 25–40 тысяч лет. </a:t>
            </a:r>
            <a:endParaRPr lang="ru-RU" sz="2000" dirty="0"/>
          </a:p>
        </p:txBody>
      </p:sp>
      <p:pic>
        <p:nvPicPr>
          <p:cNvPr id="5" name="Содержимое 4" descr="i_0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2773682" cy="2773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595964f43e8144bb9b57f412012585bcff0512225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1267"/>
            <a:ext cx="9164081" cy="6979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9fcd6ca9b40023fede96d84008acd1ebcff0512225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1823"/>
            <a:ext cx="9144000" cy="6909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1ead8fde82897f10b542efc82c6078bcff0512225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91480"/>
            <a:ext cx="9577064" cy="80366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905fd5756058f26752a73713b8ebc4bcff0512225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5893" cy="6993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da8571e690a7fc5d8220fb6aac6277dbcff0512225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3617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370727" cy="5591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223150_26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455528" cy="5591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553125" cy="393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3921968" cy="5704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692696"/>
            <a:ext cx="3897585" cy="5678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Наскальные рисунки</a:t>
            </a:r>
            <a:endParaRPr lang="ru-RU" dirty="0"/>
          </a:p>
        </p:txBody>
      </p:sp>
      <p:pic>
        <p:nvPicPr>
          <p:cNvPr id="7" name="Рисунок 6" descr="Bhimbet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836712"/>
            <a:ext cx="4108276" cy="5176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620688"/>
            <a:ext cx="4689103" cy="5855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Синквейн</a:t>
            </a:r>
            <a:endParaRPr lang="ru-RU" dirty="0" smtClean="0"/>
          </a:p>
          <a:p>
            <a:r>
              <a:rPr lang="ru-RU" b="1" dirty="0" err="1" smtClean="0"/>
              <a:t>Синквейн</a:t>
            </a:r>
            <a:r>
              <a:rPr lang="ru-RU" dirty="0" smtClean="0"/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dirty="0" smtClean="0"/>
              <a:t>1 строка – одно существительное, выражающее главную тему </a:t>
            </a:r>
            <a:r>
              <a:rPr lang="ru-RU" dirty="0" err="1" smtClean="0"/>
              <a:t>cинквейна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строка – два прилагательных, выражающих главную мысль.</a:t>
            </a:r>
          </a:p>
          <a:p>
            <a:r>
              <a:rPr lang="ru-RU" dirty="0" smtClean="0"/>
              <a:t>3 строка – три глагола, описывающие действия в рамках темы.</a:t>
            </a:r>
          </a:p>
          <a:p>
            <a:r>
              <a:rPr lang="ru-RU" dirty="0" smtClean="0"/>
              <a:t>4 строка – фраза, несущая определенный смысл.</a:t>
            </a:r>
          </a:p>
          <a:p>
            <a:r>
              <a:rPr lang="ru-RU" dirty="0" smtClean="0"/>
              <a:t>5 строка – заключение в форме существительного (ассоциация с первым словом).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 и записать в тетради информацию об индийском искусстве:</a:t>
            </a:r>
          </a:p>
          <a:p>
            <a:r>
              <a:rPr lang="ru-RU" dirty="0" err="1" smtClean="0"/>
              <a:t>Патачитра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Живопись </a:t>
            </a:r>
            <a:r>
              <a:rPr lang="ru-RU" dirty="0" err="1" smtClean="0"/>
              <a:t>Гонда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Живопись </a:t>
            </a:r>
            <a:r>
              <a:rPr lang="ru-RU" dirty="0" err="1" smtClean="0"/>
              <a:t>Танджор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Источники</a:t>
            </a:r>
          </a:p>
          <a:p>
            <a:pPr>
              <a:buNone/>
            </a:pPr>
            <a:r>
              <a:rPr lang="en-US" dirty="0" smtClean="0"/>
              <a:t>http://indonet.ru/Statya/7-iskusstv-indii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изображали древние художники индии?</a:t>
            </a:r>
            <a:endParaRPr lang="ru-RU" dirty="0"/>
          </a:p>
        </p:txBody>
      </p:sp>
      <p:pic>
        <p:nvPicPr>
          <p:cNvPr id="5" name="Содержимое 4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120680" cy="437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 временем изменились рисунки? </a:t>
            </a:r>
            <a:endParaRPr lang="ru-RU" dirty="0"/>
          </a:p>
        </p:txBody>
      </p:sp>
      <p:pic>
        <p:nvPicPr>
          <p:cNvPr id="5" name="Содержимое 4" descr="721px-Meister_des_Mahâjanaka_Jâtaka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32820"/>
            <a:ext cx="6048672" cy="5025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332656"/>
            <a:ext cx="4038600" cy="5963809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Картины, выполненные красной краской по белому песчанику, изображают людей, едущих верхом на животных. Есть там и сцены охоты, и праздника — изображение танцующих человечков.</a:t>
            </a:r>
            <a:br>
              <a:rPr lang="ru-RU" sz="2000" b="1" i="1" dirty="0" smtClean="0"/>
            </a:br>
            <a:r>
              <a:rPr lang="ru-RU" sz="2000" b="1" i="1" dirty="0" smtClean="0"/>
              <a:t>В Управлении археологии при правительстве Индии считают, что открытые </a:t>
            </a:r>
            <a:r>
              <a:rPr lang="ru-RU" sz="2000" b="1" i="1" dirty="0" err="1" smtClean="0"/>
              <a:t>Кумаром</a:t>
            </a:r>
            <a:r>
              <a:rPr lang="ru-RU" sz="2000" b="1" i="1" dirty="0" smtClean="0"/>
              <a:t> пещерные росписи бесценны. Стиль картин на скалах </a:t>
            </a:r>
            <a:r>
              <a:rPr lang="ru-RU" sz="2000" b="1" i="1" dirty="0" err="1" smtClean="0"/>
              <a:t>Виндхиа</a:t>
            </a:r>
            <a:r>
              <a:rPr lang="ru-RU" sz="2000" b="1" i="1" dirty="0" smtClean="0"/>
              <a:t> и сюжеты, используемые древними авторами, отражают образ жизни человеческой цивилизации, которая складывалась в этих местах 40 тысяч лет тому назад.</a:t>
            </a:r>
            <a:endParaRPr lang="ru-RU" sz="2000" dirty="0"/>
          </a:p>
        </p:txBody>
      </p:sp>
      <p:pic>
        <p:nvPicPr>
          <p:cNvPr id="6" name="Рисунок 5" descr="Bhimbet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621196"/>
            <a:ext cx="3953687" cy="2630999"/>
          </a:xfrm>
          <a:prstGeom prst="rect">
            <a:avLst/>
          </a:prstGeom>
        </p:spPr>
      </p:pic>
      <p:pic>
        <p:nvPicPr>
          <p:cNvPr id="8" name="Содержимое 7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888432" cy="2522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Настенные росписи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738810" cy="2453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260649"/>
            <a:ext cx="4038600" cy="6035816"/>
          </a:xfrm>
        </p:spPr>
        <p:txBody>
          <a:bodyPr>
            <a:normAutofit fontScale="40000" lnSpcReduction="20000"/>
          </a:bodyPr>
          <a:lstStyle/>
          <a:p>
            <a:endParaRPr lang="ru-RU" sz="4200" b="1" dirty="0" smtClean="0"/>
          </a:p>
          <a:p>
            <a:endParaRPr lang="ru-RU" sz="4200" b="1" dirty="0" smtClean="0"/>
          </a:p>
          <a:p>
            <a:r>
              <a:rPr lang="ru-RU" sz="4200" b="1" dirty="0" smtClean="0"/>
              <a:t>Что </a:t>
            </a:r>
            <a:r>
              <a:rPr lang="ru-RU" sz="4200" b="1" dirty="0"/>
              <a:t>же такое наскальная живопись?</a:t>
            </a:r>
            <a:br>
              <a:rPr lang="ru-RU" sz="4200" b="1" dirty="0"/>
            </a:br>
            <a:r>
              <a:rPr lang="ru-RU" sz="4200" b="1" dirty="0"/>
              <a:t>Перед тем как приступить непосредственно к росписи, художники наносили двухслойную основу: сначала, для выравнивания грубой скальной поверхности, накладывали глиняную штукатурку, а затем известковую. Картина создавалась поэтапно. Первоначально красной охрой прорисовывались контуры, затем они заполнялись коричневой, ярко-красной или черной краской. Почти все красители для картин изготавливались из местных вулканических пород. Так как использовался животный и растительный клей, картины привлекали насекомых, что приводило к появлению пузырьков и трещин на изображениях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744416" cy="280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651</Words>
  <Application>Microsoft Office PowerPoint</Application>
  <PresentationFormat>Экран (4:3)</PresentationFormat>
  <Paragraphs>77</Paragraphs>
  <Slides>54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1_Литейная</vt:lpstr>
      <vt:lpstr>2_Литейная</vt:lpstr>
      <vt:lpstr>Метро</vt:lpstr>
      <vt:lpstr>1_Метро</vt:lpstr>
      <vt:lpstr>2_Метро</vt:lpstr>
      <vt:lpstr>3_Метро</vt:lpstr>
      <vt:lpstr>4_Метро</vt:lpstr>
      <vt:lpstr>5_Метро</vt:lpstr>
      <vt:lpstr>6_Метро</vt:lpstr>
      <vt:lpstr>«Искусство индийской живописи»</vt:lpstr>
      <vt:lpstr>Слайд 2</vt:lpstr>
      <vt:lpstr>Искусство индийской живописи</vt:lpstr>
      <vt:lpstr>Слайд 4</vt:lpstr>
      <vt:lpstr>Наскальные рисунки</vt:lpstr>
      <vt:lpstr>Что изображали древние художники индии?</vt:lpstr>
      <vt:lpstr>Как со временем изменились рисунки? </vt:lpstr>
      <vt:lpstr>Слайд 8</vt:lpstr>
      <vt:lpstr>Настенные росписи </vt:lpstr>
      <vt:lpstr>Слайд 10</vt:lpstr>
      <vt:lpstr>ПЕЩЕРЫ АДЖАНТЫ</vt:lpstr>
      <vt:lpstr>Слайд 12</vt:lpstr>
      <vt:lpstr>Слайд 13</vt:lpstr>
      <vt:lpstr>Роспись Каламкари</vt:lpstr>
      <vt:lpstr>Живопись Мадхубани</vt:lpstr>
      <vt:lpstr>Напольный дизайн</vt:lpstr>
      <vt:lpstr>Слайд 17</vt:lpstr>
      <vt:lpstr>Живопись Мадхубани</vt:lpstr>
      <vt:lpstr>Искусство Менди</vt:lpstr>
      <vt:lpstr>Искусство Менди</vt:lpstr>
      <vt:lpstr>Искусство под открытым небом</vt:lpstr>
      <vt:lpstr>Слайд 22</vt:lpstr>
      <vt:lpstr>Слайд 23</vt:lpstr>
      <vt:lpstr>Слайд 24</vt:lpstr>
      <vt:lpstr>Слайд 25</vt:lpstr>
      <vt:lpstr>Современная живопись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Рефлексия</vt:lpstr>
      <vt:lpstr>Домашнее задание</vt:lpstr>
      <vt:lpstr>Слайд 54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fROSt</dc:creator>
  <cp:lastModifiedBy>Ольга Смолина</cp:lastModifiedBy>
  <cp:revision>45</cp:revision>
  <dcterms:created xsi:type="dcterms:W3CDTF">2013-09-07T17:21:26Z</dcterms:created>
  <dcterms:modified xsi:type="dcterms:W3CDTF">2018-02-16T16:40:55Z</dcterms:modified>
</cp:coreProperties>
</file>